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4" r:id="rId3"/>
    <p:sldId id="265" r:id="rId4"/>
    <p:sldId id="258" r:id="rId5"/>
    <p:sldId id="266" r:id="rId6"/>
    <p:sldId id="259" r:id="rId7"/>
    <p:sldId id="260" r:id="rId8"/>
    <p:sldId id="263" r:id="rId9"/>
    <p:sldId id="261" r:id="rId10"/>
    <p:sldId id="262" r:id="rId11"/>
    <p:sldId id="257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65" autoAdjust="0"/>
  </p:normalViewPr>
  <p:slideViewPr>
    <p:cSldViewPr snapToGrid="0">
      <p:cViewPr varScale="1">
        <p:scale>
          <a:sx n="61" d="100"/>
          <a:sy n="61" d="100"/>
        </p:scale>
        <p:origin x="921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1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12" Type="http://schemas.openxmlformats.org/officeDocument/2006/relationships/image" Target="../media/image30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Relationship Id="rId14" Type="http://schemas.openxmlformats.org/officeDocument/2006/relationships/image" Target="../media/image3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4.wmf"/><Relationship Id="rId7" Type="http://schemas.openxmlformats.org/officeDocument/2006/relationships/image" Target="../media/image47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35.wmf"/><Relationship Id="rId9" Type="http://schemas.openxmlformats.org/officeDocument/2006/relationships/image" Target="../media/image4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image" Target="../media/image58.wmf"/><Relationship Id="rId18" Type="http://schemas.openxmlformats.org/officeDocument/2006/relationships/image" Target="../media/image63.wmf"/><Relationship Id="rId26" Type="http://schemas.openxmlformats.org/officeDocument/2006/relationships/image" Target="../media/image71.wmf"/><Relationship Id="rId3" Type="http://schemas.openxmlformats.org/officeDocument/2006/relationships/image" Target="../media/image44.wmf"/><Relationship Id="rId21" Type="http://schemas.openxmlformats.org/officeDocument/2006/relationships/image" Target="../media/image66.wmf"/><Relationship Id="rId7" Type="http://schemas.openxmlformats.org/officeDocument/2006/relationships/image" Target="../media/image52.wmf"/><Relationship Id="rId12" Type="http://schemas.openxmlformats.org/officeDocument/2006/relationships/image" Target="../media/image57.wmf"/><Relationship Id="rId17" Type="http://schemas.openxmlformats.org/officeDocument/2006/relationships/image" Target="../media/image62.wmf"/><Relationship Id="rId25" Type="http://schemas.openxmlformats.org/officeDocument/2006/relationships/image" Target="../media/image70.wmf"/><Relationship Id="rId2" Type="http://schemas.openxmlformats.org/officeDocument/2006/relationships/image" Target="../media/image34.wmf"/><Relationship Id="rId16" Type="http://schemas.openxmlformats.org/officeDocument/2006/relationships/image" Target="../media/image61.wmf"/><Relationship Id="rId20" Type="http://schemas.openxmlformats.org/officeDocument/2006/relationships/image" Target="../media/image65.wmf"/><Relationship Id="rId29" Type="http://schemas.openxmlformats.org/officeDocument/2006/relationships/image" Target="../media/image74.wmf"/><Relationship Id="rId1" Type="http://schemas.openxmlformats.org/officeDocument/2006/relationships/image" Target="../media/image33.wmf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24" Type="http://schemas.openxmlformats.org/officeDocument/2006/relationships/image" Target="../media/image69.wmf"/><Relationship Id="rId5" Type="http://schemas.openxmlformats.org/officeDocument/2006/relationships/image" Target="../media/image50.wmf"/><Relationship Id="rId15" Type="http://schemas.openxmlformats.org/officeDocument/2006/relationships/image" Target="../media/image60.wmf"/><Relationship Id="rId23" Type="http://schemas.openxmlformats.org/officeDocument/2006/relationships/image" Target="../media/image68.wmf"/><Relationship Id="rId28" Type="http://schemas.openxmlformats.org/officeDocument/2006/relationships/image" Target="../media/image73.wmf"/><Relationship Id="rId10" Type="http://schemas.openxmlformats.org/officeDocument/2006/relationships/image" Target="../media/image55.wmf"/><Relationship Id="rId19" Type="http://schemas.openxmlformats.org/officeDocument/2006/relationships/image" Target="../media/image64.wmf"/><Relationship Id="rId31" Type="http://schemas.openxmlformats.org/officeDocument/2006/relationships/image" Target="../media/image76.wmf"/><Relationship Id="rId4" Type="http://schemas.openxmlformats.org/officeDocument/2006/relationships/image" Target="../media/image35.wmf"/><Relationship Id="rId9" Type="http://schemas.openxmlformats.org/officeDocument/2006/relationships/image" Target="../media/image54.wmf"/><Relationship Id="rId14" Type="http://schemas.openxmlformats.org/officeDocument/2006/relationships/image" Target="../media/image59.wmf"/><Relationship Id="rId22" Type="http://schemas.openxmlformats.org/officeDocument/2006/relationships/image" Target="../media/image67.wmf"/><Relationship Id="rId27" Type="http://schemas.openxmlformats.org/officeDocument/2006/relationships/image" Target="../media/image72.wmf"/><Relationship Id="rId30" Type="http://schemas.openxmlformats.org/officeDocument/2006/relationships/image" Target="../media/image7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image" Target="../media/image89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12" Type="http://schemas.openxmlformats.org/officeDocument/2006/relationships/image" Target="../media/image88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11" Type="http://schemas.openxmlformats.org/officeDocument/2006/relationships/image" Target="../media/image87.wmf"/><Relationship Id="rId5" Type="http://schemas.openxmlformats.org/officeDocument/2006/relationships/image" Target="../media/image81.wmf"/><Relationship Id="rId15" Type="http://schemas.openxmlformats.org/officeDocument/2006/relationships/image" Target="../media/image91.wmf"/><Relationship Id="rId10" Type="http://schemas.openxmlformats.org/officeDocument/2006/relationships/image" Target="../media/image86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Relationship Id="rId14" Type="http://schemas.openxmlformats.org/officeDocument/2006/relationships/image" Target="../media/image9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101.wmf"/><Relationship Id="rId18" Type="http://schemas.openxmlformats.org/officeDocument/2006/relationships/image" Target="../media/image106.wmf"/><Relationship Id="rId3" Type="http://schemas.openxmlformats.org/officeDocument/2006/relationships/image" Target="../media/image94.wmf"/><Relationship Id="rId21" Type="http://schemas.openxmlformats.org/officeDocument/2006/relationships/image" Target="../media/image109.wmf"/><Relationship Id="rId7" Type="http://schemas.openxmlformats.org/officeDocument/2006/relationships/image" Target="../media/image79.wmf"/><Relationship Id="rId12" Type="http://schemas.openxmlformats.org/officeDocument/2006/relationships/image" Target="../media/image100.wmf"/><Relationship Id="rId17" Type="http://schemas.openxmlformats.org/officeDocument/2006/relationships/image" Target="../media/image105.wmf"/><Relationship Id="rId2" Type="http://schemas.openxmlformats.org/officeDocument/2006/relationships/image" Target="../media/image34.wmf"/><Relationship Id="rId16" Type="http://schemas.openxmlformats.org/officeDocument/2006/relationships/image" Target="../media/image104.wmf"/><Relationship Id="rId20" Type="http://schemas.openxmlformats.org/officeDocument/2006/relationships/image" Target="../media/image108.wmf"/><Relationship Id="rId1" Type="http://schemas.openxmlformats.org/officeDocument/2006/relationships/image" Target="../media/image33.wmf"/><Relationship Id="rId6" Type="http://schemas.openxmlformats.org/officeDocument/2006/relationships/image" Target="../media/image96.wmf"/><Relationship Id="rId11" Type="http://schemas.openxmlformats.org/officeDocument/2006/relationships/image" Target="../media/image99.wmf"/><Relationship Id="rId5" Type="http://schemas.openxmlformats.org/officeDocument/2006/relationships/image" Target="../media/image95.wmf"/><Relationship Id="rId15" Type="http://schemas.openxmlformats.org/officeDocument/2006/relationships/image" Target="../media/image103.wmf"/><Relationship Id="rId23" Type="http://schemas.openxmlformats.org/officeDocument/2006/relationships/image" Target="../media/image111.wmf"/><Relationship Id="rId10" Type="http://schemas.openxmlformats.org/officeDocument/2006/relationships/image" Target="../media/image98.wmf"/><Relationship Id="rId19" Type="http://schemas.openxmlformats.org/officeDocument/2006/relationships/image" Target="../media/image107.wmf"/><Relationship Id="rId4" Type="http://schemas.openxmlformats.org/officeDocument/2006/relationships/image" Target="../media/image35.wmf"/><Relationship Id="rId9" Type="http://schemas.openxmlformats.org/officeDocument/2006/relationships/image" Target="../media/image97.wmf"/><Relationship Id="rId14" Type="http://schemas.openxmlformats.org/officeDocument/2006/relationships/image" Target="../media/image102.wmf"/><Relationship Id="rId22" Type="http://schemas.openxmlformats.org/officeDocument/2006/relationships/image" Target="../media/image11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13" Type="http://schemas.openxmlformats.org/officeDocument/2006/relationships/image" Target="../media/image123.wmf"/><Relationship Id="rId18" Type="http://schemas.openxmlformats.org/officeDocument/2006/relationships/image" Target="../media/image128.wmf"/><Relationship Id="rId3" Type="http://schemas.openxmlformats.org/officeDocument/2006/relationships/image" Target="../media/image113.wmf"/><Relationship Id="rId7" Type="http://schemas.openxmlformats.org/officeDocument/2006/relationships/image" Target="../media/image117.wmf"/><Relationship Id="rId12" Type="http://schemas.openxmlformats.org/officeDocument/2006/relationships/image" Target="../media/image122.wmf"/><Relationship Id="rId17" Type="http://schemas.openxmlformats.org/officeDocument/2006/relationships/image" Target="../media/image127.wmf"/><Relationship Id="rId2" Type="http://schemas.openxmlformats.org/officeDocument/2006/relationships/image" Target="../media/image112.wmf"/><Relationship Id="rId16" Type="http://schemas.openxmlformats.org/officeDocument/2006/relationships/image" Target="../media/image126.wmf"/><Relationship Id="rId1" Type="http://schemas.openxmlformats.org/officeDocument/2006/relationships/image" Target="../media/image35.wmf"/><Relationship Id="rId6" Type="http://schemas.openxmlformats.org/officeDocument/2006/relationships/image" Target="../media/image116.wmf"/><Relationship Id="rId11" Type="http://schemas.openxmlformats.org/officeDocument/2006/relationships/image" Target="../media/image121.wmf"/><Relationship Id="rId5" Type="http://schemas.openxmlformats.org/officeDocument/2006/relationships/image" Target="../media/image115.wmf"/><Relationship Id="rId15" Type="http://schemas.openxmlformats.org/officeDocument/2006/relationships/image" Target="../media/image125.wmf"/><Relationship Id="rId10" Type="http://schemas.openxmlformats.org/officeDocument/2006/relationships/image" Target="../media/image120.wmf"/><Relationship Id="rId19" Type="http://schemas.openxmlformats.org/officeDocument/2006/relationships/image" Target="../media/image129.wmf"/><Relationship Id="rId4" Type="http://schemas.openxmlformats.org/officeDocument/2006/relationships/image" Target="../media/image114.wmf"/><Relationship Id="rId9" Type="http://schemas.openxmlformats.org/officeDocument/2006/relationships/image" Target="../media/image119.wmf"/><Relationship Id="rId14" Type="http://schemas.openxmlformats.org/officeDocument/2006/relationships/image" Target="../media/image1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FABB3-6A6B-4446-9DE3-1BFB824E4672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B9168-0854-4D44-B046-3E0742A6D0C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346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168-0854-4D44-B046-3E0742A6D0CD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0762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168-0854-4D44-B046-3E0742A6D0CD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23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168-0854-4D44-B046-3E0742A6D0CD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3868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168-0854-4D44-B046-3E0742A6D0CD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817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168-0854-4D44-B046-3E0742A6D0C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5703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168-0854-4D44-B046-3E0742A6D0C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1594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168-0854-4D44-B046-3E0742A6D0C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3273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168-0854-4D44-B046-3E0742A6D0C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6702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168-0854-4D44-B046-3E0742A6D0C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1516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168-0854-4D44-B046-3E0742A6D0C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6537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168-0854-4D44-B046-3E0742A6D0C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503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FBA0A8-66BE-438B-AC48-1B7C1081EFF1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E8CC59-873F-45E7-899F-3590C881837A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0.bin"/><Relationship Id="rId13" Type="http://schemas.openxmlformats.org/officeDocument/2006/relationships/image" Target="../media/image115.wmf"/><Relationship Id="rId18" Type="http://schemas.openxmlformats.org/officeDocument/2006/relationships/oleObject" Target="../embeddings/oleObject145.bin"/><Relationship Id="rId26" Type="http://schemas.openxmlformats.org/officeDocument/2006/relationships/oleObject" Target="../embeddings/oleObject149.bin"/><Relationship Id="rId39" Type="http://schemas.openxmlformats.org/officeDocument/2006/relationships/image" Target="../media/image127.wmf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119.wmf"/><Relationship Id="rId34" Type="http://schemas.openxmlformats.org/officeDocument/2006/relationships/oleObject" Target="../embeddings/oleObject154.bin"/><Relationship Id="rId42" Type="http://schemas.openxmlformats.org/officeDocument/2006/relationships/oleObject" Target="../embeddings/oleObject158.bin"/><Relationship Id="rId7" Type="http://schemas.openxmlformats.org/officeDocument/2006/relationships/image" Target="../media/image112.wmf"/><Relationship Id="rId12" Type="http://schemas.openxmlformats.org/officeDocument/2006/relationships/oleObject" Target="../embeddings/oleObject142.bin"/><Relationship Id="rId17" Type="http://schemas.openxmlformats.org/officeDocument/2006/relationships/image" Target="../media/image117.wmf"/><Relationship Id="rId25" Type="http://schemas.openxmlformats.org/officeDocument/2006/relationships/image" Target="../media/image121.wmf"/><Relationship Id="rId33" Type="http://schemas.openxmlformats.org/officeDocument/2006/relationships/image" Target="../media/image124.wmf"/><Relationship Id="rId38" Type="http://schemas.openxmlformats.org/officeDocument/2006/relationships/oleObject" Target="../embeddings/oleObject15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4.bin"/><Relationship Id="rId20" Type="http://schemas.openxmlformats.org/officeDocument/2006/relationships/oleObject" Target="../embeddings/oleObject146.bin"/><Relationship Id="rId29" Type="http://schemas.openxmlformats.org/officeDocument/2006/relationships/oleObject" Target="../embeddings/oleObject151.bin"/><Relationship Id="rId41" Type="http://schemas.openxmlformats.org/officeDocument/2006/relationships/image" Target="../media/image128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9.bin"/><Relationship Id="rId11" Type="http://schemas.openxmlformats.org/officeDocument/2006/relationships/image" Target="../media/image114.wmf"/><Relationship Id="rId24" Type="http://schemas.openxmlformats.org/officeDocument/2006/relationships/oleObject" Target="../embeddings/oleObject148.bin"/><Relationship Id="rId32" Type="http://schemas.openxmlformats.org/officeDocument/2006/relationships/oleObject" Target="../embeddings/oleObject153.bin"/><Relationship Id="rId37" Type="http://schemas.openxmlformats.org/officeDocument/2006/relationships/image" Target="../media/image126.wmf"/><Relationship Id="rId40" Type="http://schemas.openxmlformats.org/officeDocument/2006/relationships/oleObject" Target="../embeddings/oleObject157.bin"/><Relationship Id="rId5" Type="http://schemas.openxmlformats.org/officeDocument/2006/relationships/image" Target="../media/image35.wmf"/><Relationship Id="rId15" Type="http://schemas.openxmlformats.org/officeDocument/2006/relationships/image" Target="../media/image116.wmf"/><Relationship Id="rId23" Type="http://schemas.openxmlformats.org/officeDocument/2006/relationships/image" Target="../media/image120.wmf"/><Relationship Id="rId28" Type="http://schemas.openxmlformats.org/officeDocument/2006/relationships/image" Target="../media/image122.wmf"/><Relationship Id="rId36" Type="http://schemas.openxmlformats.org/officeDocument/2006/relationships/oleObject" Target="../embeddings/oleObject155.bin"/><Relationship Id="rId10" Type="http://schemas.openxmlformats.org/officeDocument/2006/relationships/oleObject" Target="../embeddings/oleObject141.bin"/><Relationship Id="rId19" Type="http://schemas.openxmlformats.org/officeDocument/2006/relationships/image" Target="../media/image118.wmf"/><Relationship Id="rId31" Type="http://schemas.openxmlformats.org/officeDocument/2006/relationships/oleObject" Target="../embeddings/oleObject152.bin"/><Relationship Id="rId44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138.bin"/><Relationship Id="rId9" Type="http://schemas.openxmlformats.org/officeDocument/2006/relationships/image" Target="../media/image113.wmf"/><Relationship Id="rId14" Type="http://schemas.openxmlformats.org/officeDocument/2006/relationships/oleObject" Target="../embeddings/oleObject143.bin"/><Relationship Id="rId22" Type="http://schemas.openxmlformats.org/officeDocument/2006/relationships/oleObject" Target="../embeddings/oleObject147.bin"/><Relationship Id="rId27" Type="http://schemas.openxmlformats.org/officeDocument/2006/relationships/oleObject" Target="../embeddings/oleObject150.bin"/><Relationship Id="rId30" Type="http://schemas.openxmlformats.org/officeDocument/2006/relationships/image" Target="../media/image123.wmf"/><Relationship Id="rId35" Type="http://schemas.openxmlformats.org/officeDocument/2006/relationships/image" Target="../media/image125.wmf"/><Relationship Id="rId43" Type="http://schemas.openxmlformats.org/officeDocument/2006/relationships/image" Target="../media/image12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image" Target="../media/image18.wmf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.w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3.wmf"/><Relationship Id="rId12" Type="http://schemas.openxmlformats.org/officeDocument/2006/relationships/hyperlink" Target="http://sunsite.univie.ac.at/MathAnim/pythanim/pythanim.gif" TargetMode="External"/><Relationship Id="rId17" Type="http://schemas.openxmlformats.org/officeDocument/2006/relationships/oleObject" Target="../embeddings/oleObject7.bin"/><Relationship Id="rId25" Type="http://schemas.openxmlformats.org/officeDocument/2006/relationships/image" Target="../media/image11.wmf"/><Relationship Id="rId33" Type="http://schemas.openxmlformats.org/officeDocument/2006/relationships/image" Target="../media/image15.wmf"/><Relationship Id="rId38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7.wmf"/><Relationship Id="rId40" Type="http://schemas.openxmlformats.org/officeDocument/2006/relationships/hyperlink" Target="http://www.bcmath.ca/" TargetMode="External"/><Relationship Id="rId5" Type="http://schemas.openxmlformats.org/officeDocument/2006/relationships/image" Target="../media/image2.wmf"/><Relationship Id="rId15" Type="http://schemas.openxmlformats.org/officeDocument/2006/relationships/oleObject" Target="../embeddings/oleObject6.bin"/><Relationship Id="rId23" Type="http://schemas.openxmlformats.org/officeDocument/2006/relationships/image" Target="../media/image10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31" Type="http://schemas.openxmlformats.org/officeDocument/2006/relationships/image" Target="../media/image1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image" Target="../media/image6.wmf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2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5.wmf"/><Relationship Id="rId26" Type="http://schemas.openxmlformats.org/officeDocument/2006/relationships/oleObject" Target="../embeddings/oleObject30.bin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27.bin"/><Relationship Id="rId34" Type="http://schemas.openxmlformats.org/officeDocument/2006/relationships/hyperlink" Target="http://www.bcmath.ca/" TargetMode="External"/><Relationship Id="rId7" Type="http://schemas.openxmlformats.org/officeDocument/2006/relationships/image" Target="../media/image20.wmf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5.bin"/><Relationship Id="rId25" Type="http://schemas.openxmlformats.org/officeDocument/2006/relationships/image" Target="../media/image28.wmf"/><Relationship Id="rId33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29" Type="http://schemas.openxmlformats.org/officeDocument/2006/relationships/image" Target="../media/image30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2.bin"/><Relationship Id="rId24" Type="http://schemas.openxmlformats.org/officeDocument/2006/relationships/oleObject" Target="../embeddings/oleObject29.bin"/><Relationship Id="rId32" Type="http://schemas.openxmlformats.org/officeDocument/2006/relationships/oleObject" Target="../embeddings/oleObject33.bin"/><Relationship Id="rId5" Type="http://schemas.openxmlformats.org/officeDocument/2006/relationships/image" Target="../media/image19.wmf"/><Relationship Id="rId15" Type="http://schemas.openxmlformats.org/officeDocument/2006/relationships/oleObject" Target="../embeddings/oleObject24.bin"/><Relationship Id="rId23" Type="http://schemas.openxmlformats.org/officeDocument/2006/relationships/image" Target="../media/image27.wmf"/><Relationship Id="rId28" Type="http://schemas.openxmlformats.org/officeDocument/2006/relationships/oleObject" Target="../embeddings/oleObject31.bin"/><Relationship Id="rId10" Type="http://schemas.openxmlformats.org/officeDocument/2006/relationships/hyperlink" Target="http://www.mste.uiuc.edu/activity/triples/" TargetMode="External"/><Relationship Id="rId19" Type="http://schemas.openxmlformats.org/officeDocument/2006/relationships/oleObject" Target="../embeddings/oleObject26.bin"/><Relationship Id="rId31" Type="http://schemas.openxmlformats.org/officeDocument/2006/relationships/image" Target="../media/image31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1.wmf"/><Relationship Id="rId14" Type="http://schemas.openxmlformats.org/officeDocument/2006/relationships/image" Target="../media/image23.wmf"/><Relationship Id="rId22" Type="http://schemas.openxmlformats.org/officeDocument/2006/relationships/oleObject" Target="../embeddings/oleObject28.bin"/><Relationship Id="rId27" Type="http://schemas.openxmlformats.org/officeDocument/2006/relationships/image" Target="../media/image29.wmf"/><Relationship Id="rId30" Type="http://schemas.openxmlformats.org/officeDocument/2006/relationships/oleObject" Target="../embeddings/oleObject3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37.wmf"/><Relationship Id="rId18" Type="http://schemas.openxmlformats.org/officeDocument/2006/relationships/oleObject" Target="../embeddings/oleObject41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1.wmf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39.wmf"/><Relationship Id="rId25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36.wmf"/><Relationship Id="rId24" Type="http://schemas.openxmlformats.org/officeDocument/2006/relationships/oleObject" Target="../embeddings/oleObject44.bin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23" Type="http://schemas.openxmlformats.org/officeDocument/2006/relationships/image" Target="../media/image42.wmf"/><Relationship Id="rId10" Type="http://schemas.openxmlformats.org/officeDocument/2006/relationships/oleObject" Target="../embeddings/oleObject37.bin"/><Relationship Id="rId19" Type="http://schemas.openxmlformats.org/officeDocument/2006/relationships/image" Target="../media/image40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9.bin"/><Relationship Id="rId22" Type="http://schemas.openxmlformats.org/officeDocument/2006/relationships/oleObject" Target="../embeddings/oleObject4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52.bin"/><Relationship Id="rId3" Type="http://schemas.openxmlformats.org/officeDocument/2006/relationships/notesSlide" Target="../notesSlides/notesSlide6.xml"/><Relationship Id="rId21" Type="http://schemas.openxmlformats.org/officeDocument/2006/relationships/oleObject" Target="../embeddings/oleObject54.bin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47.wmf"/><Relationship Id="rId25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3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35.wmf"/><Relationship Id="rId24" Type="http://schemas.openxmlformats.org/officeDocument/2006/relationships/image" Target="../media/image49.wmf"/><Relationship Id="rId5" Type="http://schemas.openxmlformats.org/officeDocument/2006/relationships/image" Target="../media/image33.wmf"/><Relationship Id="rId15" Type="http://schemas.openxmlformats.org/officeDocument/2006/relationships/image" Target="../media/image46.wmf"/><Relationship Id="rId23" Type="http://schemas.openxmlformats.org/officeDocument/2006/relationships/oleObject" Target="../embeddings/oleObject56.bin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50.bin"/><Relationship Id="rId22" Type="http://schemas.openxmlformats.org/officeDocument/2006/relationships/oleObject" Target="../embeddings/oleObject55.bin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0.wmf"/><Relationship Id="rId18" Type="http://schemas.openxmlformats.org/officeDocument/2006/relationships/oleObject" Target="../embeddings/oleObject64.bin"/><Relationship Id="rId26" Type="http://schemas.openxmlformats.org/officeDocument/2006/relationships/image" Target="../media/image56.wmf"/><Relationship Id="rId39" Type="http://schemas.openxmlformats.org/officeDocument/2006/relationships/oleObject" Target="../embeddings/oleObject74.bin"/><Relationship Id="rId21" Type="http://schemas.openxmlformats.org/officeDocument/2006/relationships/oleObject" Target="../embeddings/oleObject65.bin"/><Relationship Id="rId34" Type="http://schemas.openxmlformats.org/officeDocument/2006/relationships/image" Target="../media/image60.wmf"/><Relationship Id="rId42" Type="http://schemas.openxmlformats.org/officeDocument/2006/relationships/image" Target="../media/image64.wmf"/><Relationship Id="rId47" Type="http://schemas.openxmlformats.org/officeDocument/2006/relationships/oleObject" Target="../embeddings/oleObject79.bin"/><Relationship Id="rId50" Type="http://schemas.openxmlformats.org/officeDocument/2006/relationships/image" Target="../media/image67.wmf"/><Relationship Id="rId55" Type="http://schemas.openxmlformats.org/officeDocument/2006/relationships/oleObject" Target="../embeddings/oleObject83.bin"/><Relationship Id="rId63" Type="http://schemas.openxmlformats.org/officeDocument/2006/relationships/oleObject" Target="../embeddings/oleObject87.bin"/><Relationship Id="rId68" Type="http://schemas.openxmlformats.org/officeDocument/2006/relationships/image" Target="../media/image76.wmf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3.bin"/><Relationship Id="rId29" Type="http://schemas.openxmlformats.org/officeDocument/2006/relationships/oleObject" Target="../embeddings/oleObject69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35.wmf"/><Relationship Id="rId24" Type="http://schemas.openxmlformats.org/officeDocument/2006/relationships/image" Target="../media/image55.wmf"/><Relationship Id="rId32" Type="http://schemas.openxmlformats.org/officeDocument/2006/relationships/image" Target="../media/image59.wmf"/><Relationship Id="rId37" Type="http://schemas.openxmlformats.org/officeDocument/2006/relationships/oleObject" Target="../embeddings/oleObject73.bin"/><Relationship Id="rId40" Type="http://schemas.openxmlformats.org/officeDocument/2006/relationships/image" Target="../media/image63.wmf"/><Relationship Id="rId45" Type="http://schemas.openxmlformats.org/officeDocument/2006/relationships/oleObject" Target="../embeddings/oleObject77.bin"/><Relationship Id="rId53" Type="http://schemas.openxmlformats.org/officeDocument/2006/relationships/oleObject" Target="../embeddings/oleObject82.bin"/><Relationship Id="rId58" Type="http://schemas.openxmlformats.org/officeDocument/2006/relationships/image" Target="../media/image71.wmf"/><Relationship Id="rId66" Type="http://schemas.openxmlformats.org/officeDocument/2006/relationships/image" Target="../media/image75.wmf"/><Relationship Id="rId5" Type="http://schemas.openxmlformats.org/officeDocument/2006/relationships/image" Target="../media/image33.wmf"/><Relationship Id="rId15" Type="http://schemas.openxmlformats.org/officeDocument/2006/relationships/image" Target="../media/image51.wmf"/><Relationship Id="rId23" Type="http://schemas.openxmlformats.org/officeDocument/2006/relationships/oleObject" Target="../embeddings/oleObject66.bin"/><Relationship Id="rId28" Type="http://schemas.openxmlformats.org/officeDocument/2006/relationships/image" Target="../media/image57.wmf"/><Relationship Id="rId36" Type="http://schemas.openxmlformats.org/officeDocument/2006/relationships/image" Target="../media/image61.wmf"/><Relationship Id="rId49" Type="http://schemas.openxmlformats.org/officeDocument/2006/relationships/oleObject" Target="../embeddings/oleObject80.bin"/><Relationship Id="rId57" Type="http://schemas.openxmlformats.org/officeDocument/2006/relationships/oleObject" Target="../embeddings/oleObject84.bin"/><Relationship Id="rId61" Type="http://schemas.openxmlformats.org/officeDocument/2006/relationships/oleObject" Target="../embeddings/oleObject86.bin"/><Relationship Id="rId10" Type="http://schemas.openxmlformats.org/officeDocument/2006/relationships/oleObject" Target="../embeddings/oleObject60.bin"/><Relationship Id="rId19" Type="http://schemas.openxmlformats.org/officeDocument/2006/relationships/image" Target="../media/image53.wmf"/><Relationship Id="rId31" Type="http://schemas.openxmlformats.org/officeDocument/2006/relationships/oleObject" Target="../embeddings/oleObject70.bin"/><Relationship Id="rId44" Type="http://schemas.openxmlformats.org/officeDocument/2006/relationships/image" Target="../media/image65.wmf"/><Relationship Id="rId52" Type="http://schemas.openxmlformats.org/officeDocument/2006/relationships/image" Target="../media/image68.wmf"/><Relationship Id="rId60" Type="http://schemas.openxmlformats.org/officeDocument/2006/relationships/image" Target="../media/image72.wmf"/><Relationship Id="rId65" Type="http://schemas.openxmlformats.org/officeDocument/2006/relationships/oleObject" Target="../embeddings/oleObject88.bin"/><Relationship Id="rId4" Type="http://schemas.openxmlformats.org/officeDocument/2006/relationships/oleObject" Target="../embeddings/oleObject57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62.bin"/><Relationship Id="rId22" Type="http://schemas.openxmlformats.org/officeDocument/2006/relationships/image" Target="../media/image54.wmf"/><Relationship Id="rId27" Type="http://schemas.openxmlformats.org/officeDocument/2006/relationships/oleObject" Target="../embeddings/oleObject68.bin"/><Relationship Id="rId30" Type="http://schemas.openxmlformats.org/officeDocument/2006/relationships/image" Target="../media/image58.wmf"/><Relationship Id="rId35" Type="http://schemas.openxmlformats.org/officeDocument/2006/relationships/oleObject" Target="../embeddings/oleObject72.bin"/><Relationship Id="rId43" Type="http://schemas.openxmlformats.org/officeDocument/2006/relationships/oleObject" Target="../embeddings/oleObject76.bin"/><Relationship Id="rId48" Type="http://schemas.openxmlformats.org/officeDocument/2006/relationships/image" Target="../media/image66.wmf"/><Relationship Id="rId56" Type="http://schemas.openxmlformats.org/officeDocument/2006/relationships/image" Target="../media/image70.wmf"/><Relationship Id="rId64" Type="http://schemas.openxmlformats.org/officeDocument/2006/relationships/image" Target="../media/image74.wmf"/><Relationship Id="rId8" Type="http://schemas.openxmlformats.org/officeDocument/2006/relationships/oleObject" Target="../embeddings/oleObject59.bin"/><Relationship Id="rId51" Type="http://schemas.openxmlformats.org/officeDocument/2006/relationships/oleObject" Target="../embeddings/oleObject81.bin"/><Relationship Id="rId3" Type="http://schemas.openxmlformats.org/officeDocument/2006/relationships/notesSlide" Target="../notesSlides/notesSlide7.xml"/><Relationship Id="rId12" Type="http://schemas.openxmlformats.org/officeDocument/2006/relationships/oleObject" Target="../embeddings/oleObject61.bin"/><Relationship Id="rId17" Type="http://schemas.openxmlformats.org/officeDocument/2006/relationships/image" Target="../media/image52.wmf"/><Relationship Id="rId25" Type="http://schemas.openxmlformats.org/officeDocument/2006/relationships/oleObject" Target="../embeddings/oleObject67.bin"/><Relationship Id="rId33" Type="http://schemas.openxmlformats.org/officeDocument/2006/relationships/oleObject" Target="../embeddings/oleObject71.bin"/><Relationship Id="rId38" Type="http://schemas.openxmlformats.org/officeDocument/2006/relationships/image" Target="../media/image62.wmf"/><Relationship Id="rId46" Type="http://schemas.openxmlformats.org/officeDocument/2006/relationships/oleObject" Target="../embeddings/oleObject78.bin"/><Relationship Id="rId59" Type="http://schemas.openxmlformats.org/officeDocument/2006/relationships/oleObject" Target="../embeddings/oleObject85.bin"/><Relationship Id="rId67" Type="http://schemas.openxmlformats.org/officeDocument/2006/relationships/oleObject" Target="../embeddings/oleObject89.bin"/><Relationship Id="rId20" Type="http://schemas.openxmlformats.org/officeDocument/2006/relationships/hyperlink" Target="http://www.bcmath.ca/" TargetMode="External"/><Relationship Id="rId41" Type="http://schemas.openxmlformats.org/officeDocument/2006/relationships/oleObject" Target="../embeddings/oleObject75.bin"/><Relationship Id="rId54" Type="http://schemas.openxmlformats.org/officeDocument/2006/relationships/image" Target="../media/image69.wmf"/><Relationship Id="rId62" Type="http://schemas.openxmlformats.org/officeDocument/2006/relationships/image" Target="../media/image7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94.bin"/><Relationship Id="rId18" Type="http://schemas.openxmlformats.org/officeDocument/2006/relationships/image" Target="../media/image93.png"/><Relationship Id="rId26" Type="http://schemas.openxmlformats.org/officeDocument/2006/relationships/image" Target="../media/image85.wmf"/><Relationship Id="rId39" Type="http://schemas.openxmlformats.org/officeDocument/2006/relationships/oleObject" Target="../embeddings/oleObject109.bin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99.bin"/><Relationship Id="rId34" Type="http://schemas.openxmlformats.org/officeDocument/2006/relationships/image" Target="../media/image89.wmf"/><Relationship Id="rId7" Type="http://schemas.openxmlformats.org/officeDocument/2006/relationships/oleObject" Target="../embeddings/oleObject91.bin"/><Relationship Id="rId12" Type="http://schemas.openxmlformats.org/officeDocument/2006/relationships/image" Target="../media/image80.wmf"/><Relationship Id="rId17" Type="http://schemas.openxmlformats.org/officeDocument/2006/relationships/oleObject" Target="../embeddings/oleObject97.bin"/><Relationship Id="rId25" Type="http://schemas.openxmlformats.org/officeDocument/2006/relationships/oleObject" Target="../embeddings/oleObject101.bin"/><Relationship Id="rId33" Type="http://schemas.openxmlformats.org/officeDocument/2006/relationships/oleObject" Target="../embeddings/oleObject105.bin"/><Relationship Id="rId38" Type="http://schemas.openxmlformats.org/officeDocument/2006/relationships/image" Target="../media/image9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6.bin"/><Relationship Id="rId20" Type="http://schemas.openxmlformats.org/officeDocument/2006/relationships/image" Target="../media/image82.wmf"/><Relationship Id="rId29" Type="http://schemas.openxmlformats.org/officeDocument/2006/relationships/oleObject" Target="../embeddings/oleObject103.bin"/><Relationship Id="rId41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2.png"/><Relationship Id="rId11" Type="http://schemas.openxmlformats.org/officeDocument/2006/relationships/oleObject" Target="../embeddings/oleObject93.bin"/><Relationship Id="rId24" Type="http://schemas.openxmlformats.org/officeDocument/2006/relationships/image" Target="../media/image84.wmf"/><Relationship Id="rId32" Type="http://schemas.openxmlformats.org/officeDocument/2006/relationships/image" Target="../media/image88.wmf"/><Relationship Id="rId37" Type="http://schemas.openxmlformats.org/officeDocument/2006/relationships/oleObject" Target="../embeddings/oleObject108.bin"/><Relationship Id="rId40" Type="http://schemas.openxmlformats.org/officeDocument/2006/relationships/image" Target="../media/image91.wmf"/><Relationship Id="rId5" Type="http://schemas.openxmlformats.org/officeDocument/2006/relationships/image" Target="../media/image77.wmf"/><Relationship Id="rId15" Type="http://schemas.openxmlformats.org/officeDocument/2006/relationships/oleObject" Target="../embeddings/oleObject95.bin"/><Relationship Id="rId23" Type="http://schemas.openxmlformats.org/officeDocument/2006/relationships/oleObject" Target="../embeddings/oleObject100.bin"/><Relationship Id="rId28" Type="http://schemas.openxmlformats.org/officeDocument/2006/relationships/image" Target="../media/image86.wmf"/><Relationship Id="rId36" Type="http://schemas.openxmlformats.org/officeDocument/2006/relationships/oleObject" Target="../embeddings/oleObject107.bin"/><Relationship Id="rId10" Type="http://schemas.openxmlformats.org/officeDocument/2006/relationships/image" Target="../media/image79.wmf"/><Relationship Id="rId19" Type="http://schemas.openxmlformats.org/officeDocument/2006/relationships/oleObject" Target="../embeddings/oleObject98.bin"/><Relationship Id="rId31" Type="http://schemas.openxmlformats.org/officeDocument/2006/relationships/oleObject" Target="../embeddings/oleObject104.bin"/><Relationship Id="rId4" Type="http://schemas.openxmlformats.org/officeDocument/2006/relationships/oleObject" Target="../embeddings/oleObject90.bin"/><Relationship Id="rId9" Type="http://schemas.openxmlformats.org/officeDocument/2006/relationships/oleObject" Target="../embeddings/oleObject92.bin"/><Relationship Id="rId14" Type="http://schemas.openxmlformats.org/officeDocument/2006/relationships/image" Target="../media/image81.wmf"/><Relationship Id="rId22" Type="http://schemas.openxmlformats.org/officeDocument/2006/relationships/image" Target="../media/image83.wmf"/><Relationship Id="rId27" Type="http://schemas.openxmlformats.org/officeDocument/2006/relationships/oleObject" Target="../embeddings/oleObject102.bin"/><Relationship Id="rId30" Type="http://schemas.openxmlformats.org/officeDocument/2006/relationships/image" Target="../media/image87.wmf"/><Relationship Id="rId35" Type="http://schemas.openxmlformats.org/officeDocument/2006/relationships/oleObject" Target="../embeddings/oleObject106.bin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5.wmf"/><Relationship Id="rId18" Type="http://schemas.openxmlformats.org/officeDocument/2006/relationships/oleObject" Target="../embeddings/oleObject117.bin"/><Relationship Id="rId26" Type="http://schemas.openxmlformats.org/officeDocument/2006/relationships/oleObject" Target="../embeddings/oleObject121.bin"/><Relationship Id="rId39" Type="http://schemas.openxmlformats.org/officeDocument/2006/relationships/oleObject" Target="../embeddings/oleObject130.bin"/><Relationship Id="rId21" Type="http://schemas.openxmlformats.org/officeDocument/2006/relationships/image" Target="../media/image97.wmf"/><Relationship Id="rId34" Type="http://schemas.openxmlformats.org/officeDocument/2006/relationships/oleObject" Target="../embeddings/oleObject126.bin"/><Relationship Id="rId42" Type="http://schemas.openxmlformats.org/officeDocument/2006/relationships/image" Target="../media/image105.wmf"/><Relationship Id="rId47" Type="http://schemas.openxmlformats.org/officeDocument/2006/relationships/oleObject" Target="../embeddings/oleObject134.bin"/><Relationship Id="rId50" Type="http://schemas.openxmlformats.org/officeDocument/2006/relationships/image" Target="../media/image109.wmf"/><Relationship Id="rId55" Type="http://schemas.openxmlformats.org/officeDocument/2006/relationships/hyperlink" Target="http://www.bcmath.ca/" TargetMode="External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114.bin"/><Relationship Id="rId17" Type="http://schemas.openxmlformats.org/officeDocument/2006/relationships/image" Target="../media/image79.wmf"/><Relationship Id="rId25" Type="http://schemas.openxmlformats.org/officeDocument/2006/relationships/image" Target="../media/image99.wmf"/><Relationship Id="rId33" Type="http://schemas.openxmlformats.org/officeDocument/2006/relationships/oleObject" Target="../embeddings/oleObject125.bin"/><Relationship Id="rId38" Type="http://schemas.openxmlformats.org/officeDocument/2006/relationships/oleObject" Target="../embeddings/oleObject129.bin"/><Relationship Id="rId46" Type="http://schemas.openxmlformats.org/officeDocument/2006/relationships/image" Target="../media/image10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6.bin"/><Relationship Id="rId20" Type="http://schemas.openxmlformats.org/officeDocument/2006/relationships/oleObject" Target="../embeddings/oleObject118.bin"/><Relationship Id="rId29" Type="http://schemas.openxmlformats.org/officeDocument/2006/relationships/oleObject" Target="../embeddings/oleObject123.bin"/><Relationship Id="rId41" Type="http://schemas.openxmlformats.org/officeDocument/2006/relationships/oleObject" Target="../embeddings/oleObject131.bin"/><Relationship Id="rId54" Type="http://schemas.openxmlformats.org/officeDocument/2006/relationships/image" Target="../media/image111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1.bin"/><Relationship Id="rId11" Type="http://schemas.openxmlformats.org/officeDocument/2006/relationships/image" Target="../media/image35.wmf"/><Relationship Id="rId24" Type="http://schemas.openxmlformats.org/officeDocument/2006/relationships/oleObject" Target="../embeddings/oleObject120.bin"/><Relationship Id="rId32" Type="http://schemas.openxmlformats.org/officeDocument/2006/relationships/image" Target="../media/image102.wmf"/><Relationship Id="rId37" Type="http://schemas.openxmlformats.org/officeDocument/2006/relationships/oleObject" Target="../embeddings/oleObject128.bin"/><Relationship Id="rId40" Type="http://schemas.openxmlformats.org/officeDocument/2006/relationships/image" Target="../media/image104.wmf"/><Relationship Id="rId45" Type="http://schemas.openxmlformats.org/officeDocument/2006/relationships/oleObject" Target="../embeddings/oleObject133.bin"/><Relationship Id="rId53" Type="http://schemas.openxmlformats.org/officeDocument/2006/relationships/oleObject" Target="../embeddings/oleObject137.bin"/><Relationship Id="rId5" Type="http://schemas.openxmlformats.org/officeDocument/2006/relationships/image" Target="../media/image33.wmf"/><Relationship Id="rId15" Type="http://schemas.openxmlformats.org/officeDocument/2006/relationships/image" Target="../media/image96.wmf"/><Relationship Id="rId23" Type="http://schemas.openxmlformats.org/officeDocument/2006/relationships/image" Target="../media/image98.wmf"/><Relationship Id="rId28" Type="http://schemas.openxmlformats.org/officeDocument/2006/relationships/oleObject" Target="../embeddings/oleObject122.bin"/><Relationship Id="rId36" Type="http://schemas.openxmlformats.org/officeDocument/2006/relationships/image" Target="../media/image103.wmf"/><Relationship Id="rId49" Type="http://schemas.openxmlformats.org/officeDocument/2006/relationships/oleObject" Target="../embeddings/oleObject135.bin"/><Relationship Id="rId10" Type="http://schemas.openxmlformats.org/officeDocument/2006/relationships/oleObject" Target="../embeddings/oleObject113.bin"/><Relationship Id="rId19" Type="http://schemas.openxmlformats.org/officeDocument/2006/relationships/image" Target="../media/image36.wmf"/><Relationship Id="rId31" Type="http://schemas.openxmlformats.org/officeDocument/2006/relationships/oleObject" Target="../embeddings/oleObject124.bin"/><Relationship Id="rId44" Type="http://schemas.openxmlformats.org/officeDocument/2006/relationships/image" Target="../media/image106.wmf"/><Relationship Id="rId52" Type="http://schemas.openxmlformats.org/officeDocument/2006/relationships/image" Target="../media/image110.wmf"/><Relationship Id="rId4" Type="http://schemas.openxmlformats.org/officeDocument/2006/relationships/oleObject" Target="../embeddings/oleObject110.bin"/><Relationship Id="rId9" Type="http://schemas.openxmlformats.org/officeDocument/2006/relationships/image" Target="../media/image94.wmf"/><Relationship Id="rId14" Type="http://schemas.openxmlformats.org/officeDocument/2006/relationships/oleObject" Target="../embeddings/oleObject115.bin"/><Relationship Id="rId22" Type="http://schemas.openxmlformats.org/officeDocument/2006/relationships/oleObject" Target="../embeddings/oleObject119.bin"/><Relationship Id="rId27" Type="http://schemas.openxmlformats.org/officeDocument/2006/relationships/image" Target="../media/image100.wmf"/><Relationship Id="rId30" Type="http://schemas.openxmlformats.org/officeDocument/2006/relationships/image" Target="../media/image101.wmf"/><Relationship Id="rId35" Type="http://schemas.openxmlformats.org/officeDocument/2006/relationships/oleObject" Target="../embeddings/oleObject127.bin"/><Relationship Id="rId43" Type="http://schemas.openxmlformats.org/officeDocument/2006/relationships/oleObject" Target="../embeddings/oleObject132.bin"/><Relationship Id="rId48" Type="http://schemas.openxmlformats.org/officeDocument/2006/relationships/image" Target="../media/image108.wmf"/><Relationship Id="rId8" Type="http://schemas.openxmlformats.org/officeDocument/2006/relationships/oleObject" Target="../embeddings/oleObject112.bin"/><Relationship Id="rId51" Type="http://schemas.openxmlformats.org/officeDocument/2006/relationships/oleObject" Target="../embeddings/oleObject136.bin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8.1 </a:t>
            </a:r>
            <a:br>
              <a:rPr lang="en-CA" dirty="0" smtClean="0"/>
            </a:br>
            <a:r>
              <a:rPr lang="en-CA" dirty="0" smtClean="0"/>
              <a:t>Tangents and Circles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5658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05650" cy="601662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Practice: Find the Missing Sides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598488" y="1319213"/>
            <a:ext cx="2808287" cy="28082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" name="Oval 4"/>
          <p:cNvSpPr/>
          <p:nvPr/>
        </p:nvSpPr>
        <p:spPr>
          <a:xfrm>
            <a:off x="1941513" y="2698750"/>
            <a:ext cx="50800" cy="61913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1360488" y="2100263"/>
            <a:ext cx="1263650" cy="12636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cxnSp>
        <p:nvCxnSpPr>
          <p:cNvPr id="8" name="Straight Connector 7"/>
          <p:cNvCxnSpPr>
            <a:stCxn id="4" idx="2"/>
            <a:endCxn id="4" idx="6"/>
          </p:cNvCxnSpPr>
          <p:nvPr/>
        </p:nvCxnSpPr>
        <p:spPr>
          <a:xfrm rot="10800000" flipH="1">
            <a:off x="598488" y="2722563"/>
            <a:ext cx="2808287" cy="158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</p:cNvCxnSpPr>
          <p:nvPr/>
        </p:nvCxnSpPr>
        <p:spPr>
          <a:xfrm rot="10800000" flipH="1">
            <a:off x="598488" y="1590675"/>
            <a:ext cx="2220912" cy="113188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347663" y="2713038"/>
          <a:ext cx="2651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7" name="Equation" r:id="rId4" imgW="152268" imgH="164957" progId="Equation.DSMT4">
                  <p:embed/>
                </p:oleObj>
              </mc:Choice>
              <mc:Fallback>
                <p:oleObj name="Equation" r:id="rId4" imgW="152268" imgH="164957" progId="Equation.DSMT4">
                  <p:embed/>
                  <p:pic>
                    <p:nvPicPr>
                      <p:cNvPr id="0" name="Picture 3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3" y="2713038"/>
                        <a:ext cx="26511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1127125" y="2727325"/>
          <a:ext cx="287338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8" name="Equation" r:id="rId6" imgW="164814" imgH="177492" progId="Equation.DSMT4">
                  <p:embed/>
                </p:oleObj>
              </mc:Choice>
              <mc:Fallback>
                <p:oleObj name="Equation" r:id="rId6" imgW="164814" imgH="177492" progId="Equation.DSMT4">
                  <p:embed/>
                  <p:pic>
                    <p:nvPicPr>
                      <p:cNvPr id="0" name="Picture 3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2727325"/>
                        <a:ext cx="287338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1820863" y="2738438"/>
          <a:ext cx="2873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9" name="Equation" r:id="rId8" imgW="164814" imgH="177492" progId="Equation.DSMT4">
                  <p:embed/>
                </p:oleObj>
              </mc:Choice>
              <mc:Fallback>
                <p:oleObj name="Equation" r:id="rId8" imgW="164814" imgH="177492" progId="Equation.DSMT4">
                  <p:embed/>
                  <p:pic>
                    <p:nvPicPr>
                      <p:cNvPr id="0" name="Picture 3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863" y="2738438"/>
                        <a:ext cx="28733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557463" y="2732088"/>
          <a:ext cx="30956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0" name="Equation" r:id="rId10" imgW="177492" imgH="164814" progId="Equation.DSMT4">
                  <p:embed/>
                </p:oleObj>
              </mc:Choice>
              <mc:Fallback>
                <p:oleObj name="Equation" r:id="rId10" imgW="177492" imgH="164814" progId="Equation.DSMT4">
                  <p:embed/>
                  <p:pic>
                    <p:nvPicPr>
                      <p:cNvPr id="0" name="Picture 3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463" y="2732088"/>
                        <a:ext cx="30956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5"/>
          <p:cNvGraphicFramePr>
            <a:graphicFrameLocks noChangeAspect="1"/>
          </p:cNvGraphicFramePr>
          <p:nvPr/>
        </p:nvGraphicFramePr>
        <p:xfrm>
          <a:off x="3368675" y="2701925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1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0" name="Picture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2701925"/>
                        <a:ext cx="265113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5"/>
          <p:cNvGraphicFramePr>
            <a:graphicFrameLocks noChangeAspect="1"/>
          </p:cNvGraphicFramePr>
          <p:nvPr/>
        </p:nvGraphicFramePr>
        <p:xfrm>
          <a:off x="2789238" y="1350963"/>
          <a:ext cx="287337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2" name="Equation" r:id="rId14" imgW="164885" imgH="164885" progId="Equation.DSMT4">
                  <p:embed/>
                </p:oleObj>
              </mc:Choice>
              <mc:Fallback>
                <p:oleObj name="Equation" r:id="rId14" imgW="164885" imgH="164885" progId="Equation.DSMT4">
                  <p:embed/>
                  <p:pic>
                    <p:nvPicPr>
                      <p:cNvPr id="0" name="Picture 3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1350963"/>
                        <a:ext cx="287337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5"/>
          <p:cNvGraphicFramePr>
            <a:graphicFrameLocks noChangeAspect="1"/>
          </p:cNvGraphicFramePr>
          <p:nvPr/>
        </p:nvGraphicFramePr>
        <p:xfrm>
          <a:off x="1481138" y="1922463"/>
          <a:ext cx="2651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3" name="Equation" r:id="rId16" imgW="152268" imgH="164957" progId="Equation.DSMT4">
                  <p:embed/>
                </p:oleObj>
              </mc:Choice>
              <mc:Fallback>
                <p:oleObj name="Equation" r:id="rId16" imgW="152268" imgH="164957" progId="Equation.DSMT4">
                  <p:embed/>
                  <p:pic>
                    <p:nvPicPr>
                      <p:cNvPr id="0" name="Picture 3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138" y="1922463"/>
                        <a:ext cx="26511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5" name="TextBox 19"/>
          <p:cNvSpPr txBox="1">
            <a:spLocks noChangeArrowheads="1"/>
          </p:cNvSpPr>
          <p:nvPr/>
        </p:nvSpPr>
        <p:spPr bwMode="auto">
          <a:xfrm>
            <a:off x="3848100" y="1282700"/>
            <a:ext cx="10795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/>
              <a:t>Given: </a:t>
            </a:r>
          </a:p>
        </p:txBody>
      </p:sp>
      <p:graphicFrame>
        <p:nvGraphicFramePr>
          <p:cNvPr id="4105" name="Object 5"/>
          <p:cNvGraphicFramePr>
            <a:graphicFrameLocks noChangeAspect="1"/>
          </p:cNvGraphicFramePr>
          <p:nvPr/>
        </p:nvGraphicFramePr>
        <p:xfrm>
          <a:off x="4900613" y="1336675"/>
          <a:ext cx="1017587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4" name="Equation" r:id="rId18" imgW="583693" imgH="177646" progId="Equation.DSMT4">
                  <p:embed/>
                </p:oleObj>
              </mc:Choice>
              <mc:Fallback>
                <p:oleObj name="Equation" r:id="rId18" imgW="583693" imgH="177646" progId="Equation.DSMT4">
                  <p:embed/>
                  <p:pic>
                    <p:nvPicPr>
                      <p:cNvPr id="0" name="Picture 3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0613" y="1336675"/>
                        <a:ext cx="1017587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5"/>
          <p:cNvGraphicFramePr>
            <a:graphicFrameLocks noChangeAspect="1"/>
          </p:cNvGraphicFramePr>
          <p:nvPr/>
        </p:nvGraphicFramePr>
        <p:xfrm>
          <a:off x="6197600" y="1347788"/>
          <a:ext cx="1039813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" name="Equation" r:id="rId20" imgW="596641" imgH="177723" progId="Equation.DSMT4">
                  <p:embed/>
                </p:oleObj>
              </mc:Choice>
              <mc:Fallback>
                <p:oleObj name="Equation" r:id="rId20" imgW="596641" imgH="177723" progId="Equation.DSMT4">
                  <p:embed/>
                  <p:pic>
                    <p:nvPicPr>
                      <p:cNvPr id="0" name="Picture 3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1347788"/>
                        <a:ext cx="1039813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5"/>
          <p:cNvGraphicFramePr>
            <a:graphicFrameLocks noChangeAspect="1"/>
          </p:cNvGraphicFramePr>
          <p:nvPr/>
        </p:nvGraphicFramePr>
        <p:xfrm>
          <a:off x="3986213" y="1887538"/>
          <a:ext cx="165893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" name="Equation" r:id="rId22" imgW="952087" imgH="228501" progId="Equation.DSMT4">
                  <p:embed/>
                </p:oleObj>
              </mc:Choice>
              <mc:Fallback>
                <p:oleObj name="Equation" r:id="rId22" imgW="952087" imgH="228501" progId="Equation.DSMT4">
                  <p:embed/>
                  <p:pic>
                    <p:nvPicPr>
                      <p:cNvPr id="0" name="Picture 3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213" y="1887538"/>
                        <a:ext cx="165893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5"/>
          <p:cNvGraphicFramePr>
            <a:graphicFrameLocks noChangeAspect="1"/>
          </p:cNvGraphicFramePr>
          <p:nvPr/>
        </p:nvGraphicFramePr>
        <p:xfrm>
          <a:off x="1576388" y="2746375"/>
          <a:ext cx="18415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" name="Equation" r:id="rId24" imgW="126725" imgH="177415" progId="Equation.DSMT4">
                  <p:embed/>
                </p:oleObj>
              </mc:Choice>
              <mc:Fallback>
                <p:oleObj name="Equation" r:id="rId24" imgW="126725" imgH="177415" progId="Equation.DSMT4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2746375"/>
                        <a:ext cx="18415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9" name="Object 5"/>
          <p:cNvGraphicFramePr>
            <a:graphicFrameLocks noChangeAspect="1"/>
          </p:cNvGraphicFramePr>
          <p:nvPr/>
        </p:nvGraphicFramePr>
        <p:xfrm>
          <a:off x="2187575" y="2743200"/>
          <a:ext cx="18415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" name="Equation" r:id="rId26" imgW="126725" imgH="177415" progId="Equation.DSMT4">
                  <p:embed/>
                </p:oleObj>
              </mc:Choice>
              <mc:Fallback>
                <p:oleObj name="Equation" r:id="rId26" imgW="126725" imgH="177415" progId="Equation.DSMT4">
                  <p:embed/>
                  <p:pic>
                    <p:nvPicPr>
                      <p:cNvPr id="0" name="Picture 3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2743200"/>
                        <a:ext cx="18415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0" name="Object 5"/>
          <p:cNvGraphicFramePr>
            <a:graphicFrameLocks noChangeAspect="1"/>
          </p:cNvGraphicFramePr>
          <p:nvPr/>
        </p:nvGraphicFramePr>
        <p:xfrm>
          <a:off x="909638" y="2754313"/>
          <a:ext cx="166687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" name="Equation" r:id="rId27" imgW="114102" imgH="177492" progId="Equation.DSMT4">
                  <p:embed/>
                </p:oleObj>
              </mc:Choice>
              <mc:Fallback>
                <p:oleObj name="Equation" r:id="rId27" imgW="114102" imgH="177492" progId="Equation.DSMT4">
                  <p:embed/>
                  <p:pic>
                    <p:nvPicPr>
                      <p:cNvPr id="0" name="Picture 3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2754313"/>
                        <a:ext cx="166687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1" name="Object 5"/>
          <p:cNvGraphicFramePr>
            <a:graphicFrameLocks noChangeAspect="1"/>
          </p:cNvGraphicFramePr>
          <p:nvPr/>
        </p:nvGraphicFramePr>
        <p:xfrm>
          <a:off x="1827213" y="2268538"/>
          <a:ext cx="185737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" name="Equation" r:id="rId29" imgW="126725" imgH="177415" progId="Equation.DSMT4">
                  <p:embed/>
                </p:oleObj>
              </mc:Choice>
              <mc:Fallback>
                <p:oleObj name="Equation" r:id="rId29" imgW="126725" imgH="177415" progId="Equation.DSMT4">
                  <p:embed/>
                  <p:pic>
                    <p:nvPicPr>
                      <p:cNvPr id="0" name="Picture 3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3" y="2268538"/>
                        <a:ext cx="185737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/>
          <p:cNvCxnSpPr/>
          <p:nvPr/>
        </p:nvCxnSpPr>
        <p:spPr>
          <a:xfrm rot="16200000" flipH="1">
            <a:off x="1562100" y="2324100"/>
            <a:ext cx="542925" cy="25717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Triangle 23"/>
          <p:cNvSpPr/>
          <p:nvPr/>
        </p:nvSpPr>
        <p:spPr>
          <a:xfrm rot="9252292">
            <a:off x="4251325" y="3063875"/>
            <a:ext cx="1508125" cy="723900"/>
          </a:xfrm>
          <a:prstGeom prst="rtTriangl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5676900" y="2876550"/>
          <a:ext cx="185738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" name="Equation" r:id="rId31" imgW="126725" imgH="177415" progId="Equation.DSMT4">
                  <p:embed/>
                </p:oleObj>
              </mc:Choice>
              <mc:Fallback>
                <p:oleObj name="Equation" r:id="rId31" imgW="126725" imgH="177415" progId="Equation.DSMT4">
                  <p:embed/>
                  <p:pic>
                    <p:nvPicPr>
                      <p:cNvPr id="0" name="Picture 3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2876550"/>
                        <a:ext cx="185738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4906963" y="3457575"/>
          <a:ext cx="27940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" name="Equation" r:id="rId32" imgW="190335" imgH="177646" progId="Equation.DSMT4">
                  <p:embed/>
                </p:oleObj>
              </mc:Choice>
              <mc:Fallback>
                <p:oleObj name="Equation" r:id="rId32" imgW="190335" imgH="177646" progId="Equation.DSMT4">
                  <p:embed/>
                  <p:pic>
                    <p:nvPicPr>
                      <p:cNvPr id="0" name="Picture 3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963" y="3457575"/>
                        <a:ext cx="27940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4622800" y="2868613"/>
          <a:ext cx="185738" cy="20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" name="Equation" r:id="rId34" imgW="126835" imgH="139518" progId="Equation.DSMT4">
                  <p:embed/>
                </p:oleObj>
              </mc:Choice>
              <mc:Fallback>
                <p:oleObj name="Equation" r:id="rId34" imgW="126835" imgH="139518" progId="Equation.DSMT4">
                  <p:embed/>
                  <p:pic>
                    <p:nvPicPr>
                      <p:cNvPr id="0" name="Picture 3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2800" y="2868613"/>
                        <a:ext cx="185738" cy="20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4691063" y="3943350"/>
          <a:ext cx="1747837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4" name="Equation" r:id="rId36" imgW="875920" imgH="215806" progId="Equation.DSMT4">
                  <p:embed/>
                </p:oleObj>
              </mc:Choice>
              <mc:Fallback>
                <p:oleObj name="Equation" r:id="rId36" imgW="875920" imgH="215806" progId="Equation.DSMT4">
                  <p:embed/>
                  <p:pic>
                    <p:nvPicPr>
                      <p:cNvPr id="0" name="Picture 3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1063" y="3943350"/>
                        <a:ext cx="1747837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4656138" y="4432300"/>
          <a:ext cx="18224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" name="Equation" r:id="rId38" imgW="914003" imgH="215806" progId="Equation.DSMT4">
                  <p:embed/>
                </p:oleObj>
              </mc:Choice>
              <mc:Fallback>
                <p:oleObj name="Equation" r:id="rId38" imgW="914003" imgH="215806" progId="Equation.DSMT4">
                  <p:embed/>
                  <p:pic>
                    <p:nvPicPr>
                      <p:cNvPr id="0" name="Picture 3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432300"/>
                        <a:ext cx="182245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5283200" y="4897438"/>
          <a:ext cx="119062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" name="Equation" r:id="rId40" imgW="596641" imgH="215806" progId="Equation.DSMT4">
                  <p:embed/>
                </p:oleObj>
              </mc:Choice>
              <mc:Fallback>
                <p:oleObj name="Equation" r:id="rId40" imgW="596641" imgH="215806" progId="Equation.DSMT4">
                  <p:embed/>
                  <p:pic>
                    <p:nvPicPr>
                      <p:cNvPr id="0" name="Picture 3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4897438"/>
                        <a:ext cx="1190625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5437188" y="5470525"/>
          <a:ext cx="8858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7" name="Equation" r:id="rId42" imgW="444114" imgH="177646" progId="Equation.DSMT4">
                  <p:embed/>
                </p:oleObj>
              </mc:Choice>
              <mc:Fallback>
                <p:oleObj name="Equation" r:id="rId42" imgW="444114" imgH="177646" progId="Equation.DSMT4">
                  <p:embed/>
                  <p:pic>
                    <p:nvPicPr>
                      <p:cNvPr id="0" name="Picture 3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5470525"/>
                        <a:ext cx="8858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41930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P388 #3 – 14, 17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3130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14550" cy="582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err="1" smtClean="0"/>
              <a:t>i</a:t>
            </a:r>
            <a:r>
              <a:rPr lang="en-CA" dirty="0" smtClean="0"/>
              <a:t>) Review</a:t>
            </a:r>
            <a:endParaRPr lang="en-CA" dirty="0"/>
          </a:p>
        </p:txBody>
      </p:sp>
      <p:sp>
        <p:nvSpPr>
          <p:cNvPr id="1045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214438"/>
            <a:ext cx="8286750" cy="2857500"/>
          </a:xfrm>
        </p:spPr>
        <p:txBody>
          <a:bodyPr/>
          <a:lstStyle/>
          <a:p>
            <a:pPr eaLnBrk="1" hangingPunct="1"/>
            <a:r>
              <a:rPr lang="en-CA" smtClean="0"/>
              <a:t>Pythagorean Theorem:</a:t>
            </a:r>
          </a:p>
          <a:p>
            <a:pPr lvl="1" eaLnBrk="1" hangingPunct="1"/>
            <a:r>
              <a:rPr lang="en-CA" smtClean="0"/>
              <a:t>Right Triangles</a:t>
            </a:r>
          </a:p>
          <a:p>
            <a:pPr eaLnBrk="1" hangingPunct="1">
              <a:buFont typeface="Wingdings" pitchFamily="2" charset="2"/>
              <a:buNone/>
            </a:pPr>
            <a:endParaRPr lang="en-CA" smtClean="0"/>
          </a:p>
          <a:p>
            <a:pPr eaLnBrk="1" hangingPunct="1">
              <a:buFont typeface="Wingdings" pitchFamily="2" charset="2"/>
              <a:buNone/>
            </a:pPr>
            <a:endParaRPr lang="en-CA" smtClean="0"/>
          </a:p>
          <a:p>
            <a:pPr eaLnBrk="1" hangingPunct="1">
              <a:buFont typeface="Wingdings" pitchFamily="2" charset="2"/>
              <a:buNone/>
            </a:pPr>
            <a:endParaRPr lang="en-CA" smtClean="0"/>
          </a:p>
          <a:p>
            <a:pPr eaLnBrk="1" hangingPunct="1">
              <a:buFont typeface="Wingdings" pitchFamily="2" charset="2"/>
              <a:buNone/>
            </a:pPr>
            <a:endParaRPr lang="en-CA" sz="1200" smtClean="0"/>
          </a:p>
          <a:p>
            <a:pPr eaLnBrk="1" hangingPunct="1">
              <a:buFont typeface="Wingdings" pitchFamily="2" charset="2"/>
              <a:buNone/>
            </a:pPr>
            <a:r>
              <a:rPr lang="en-CA" sz="2200" smtClean="0"/>
              <a:t>Ex: Given each triangle, find the length of the missing side: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929063" y="1143000"/>
          <a:ext cx="2001837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4" name="Equation" r:id="rId4" imgW="812447" imgH="215806" progId="Equation.DSMT4">
                  <p:embed/>
                </p:oleObj>
              </mc:Choice>
              <mc:Fallback>
                <p:oleObj name="Equation" r:id="rId4" imgW="812447" imgH="215806" progId="Equation.DSMT4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3" y="1143000"/>
                        <a:ext cx="2001837" cy="5318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Triangle 4"/>
          <p:cNvSpPr/>
          <p:nvPr/>
        </p:nvSpPr>
        <p:spPr>
          <a:xfrm>
            <a:off x="6858000" y="1143000"/>
            <a:ext cx="1071563" cy="1357313"/>
          </a:xfrm>
          <a:prstGeom prst="rt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215188" y="2500313"/>
          <a:ext cx="3143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5" name="Equation" r:id="rId6" imgW="139700" imgH="139700" progId="Equation.DSMT4">
                  <p:embed/>
                </p:oleObj>
              </mc:Choice>
              <mc:Fallback>
                <p:oleObj name="Equation" r:id="rId6" imgW="139700" imgH="139700" progId="Equation.DSMT4">
                  <p:embed/>
                  <p:pic>
                    <p:nvPicPr>
                      <p:cNvPr id="0" name="Picture 2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188" y="2500313"/>
                        <a:ext cx="3143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557963" y="1738313"/>
          <a:ext cx="28575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" name="Equation" r:id="rId8" imgW="126890" imgH="190335" progId="Equation.DSMT4">
                  <p:embed/>
                </p:oleObj>
              </mc:Choice>
              <mc:Fallback>
                <p:oleObj name="Equation" r:id="rId8" imgW="126890" imgH="190335" progId="Equation.DSMT4">
                  <p:embed/>
                  <p:pic>
                    <p:nvPicPr>
                      <p:cNvPr id="0" name="Picture 2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7963" y="1738313"/>
                        <a:ext cx="285750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372350" y="1571625"/>
          <a:ext cx="2857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7" name="Equation" r:id="rId10" imgW="126835" imgH="139518" progId="Equation.DSMT4">
                  <p:embed/>
                </p:oleObj>
              </mc:Choice>
              <mc:Fallback>
                <p:oleObj name="Equation" r:id="rId10" imgW="126835" imgH="139518" progId="Equation.DSMT4">
                  <p:embed/>
                  <p:pic>
                    <p:nvPicPr>
                      <p:cNvPr id="0" name="Picture 2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2350" y="1571625"/>
                        <a:ext cx="2857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ction Button: Forward or Next 8">
            <a:hlinkClick r:id="rId12" highlightClick="1"/>
          </p:cNvPr>
          <p:cNvSpPr/>
          <p:nvPr/>
        </p:nvSpPr>
        <p:spPr>
          <a:xfrm>
            <a:off x="857250" y="2357438"/>
            <a:ext cx="500063" cy="3571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48" name="TextBox 9"/>
          <p:cNvSpPr txBox="1">
            <a:spLocks noChangeArrowheads="1"/>
          </p:cNvSpPr>
          <p:nvPr/>
        </p:nvSpPr>
        <p:spPr bwMode="auto">
          <a:xfrm>
            <a:off x="642938" y="2714625"/>
            <a:ext cx="19018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300">
                <a:latin typeface="Century Schoolbook" pitchFamily="18" charset="0"/>
              </a:rPr>
              <a:t>Site for Proving </a:t>
            </a:r>
            <a:br>
              <a:rPr lang="en-CA" sz="1300">
                <a:latin typeface="Century Schoolbook" pitchFamily="18" charset="0"/>
              </a:rPr>
            </a:br>
            <a:r>
              <a:rPr lang="en-CA" sz="1300">
                <a:latin typeface="Century Schoolbook" pitchFamily="18" charset="0"/>
              </a:rPr>
              <a:t>Pythagorean Theorem</a:t>
            </a:r>
          </a:p>
        </p:txBody>
      </p:sp>
      <p:sp>
        <p:nvSpPr>
          <p:cNvPr id="16" name="Right Triangle 15"/>
          <p:cNvSpPr/>
          <p:nvPr/>
        </p:nvSpPr>
        <p:spPr>
          <a:xfrm>
            <a:off x="1000125" y="4286250"/>
            <a:ext cx="1071563" cy="1357313"/>
          </a:xfrm>
          <a:prstGeom prst="rt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30" name="Object 3"/>
          <p:cNvGraphicFramePr>
            <a:graphicFrameLocks noChangeAspect="1"/>
          </p:cNvGraphicFramePr>
          <p:nvPr/>
        </p:nvGraphicFramePr>
        <p:xfrm>
          <a:off x="1371600" y="5611813"/>
          <a:ext cx="2857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8" name="Equation" r:id="rId13" imgW="126780" imgH="164814" progId="Equation.DSMT4">
                  <p:embed/>
                </p:oleObj>
              </mc:Choice>
              <mc:Fallback>
                <p:oleObj name="Equation" r:id="rId13" imgW="126780" imgH="164814" progId="Equation.DSMT4">
                  <p:embed/>
                  <p:pic>
                    <p:nvPicPr>
                      <p:cNvPr id="0" name="Picture 2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611813"/>
                        <a:ext cx="2857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4"/>
          <p:cNvGraphicFramePr>
            <a:graphicFrameLocks noChangeAspect="1"/>
          </p:cNvGraphicFramePr>
          <p:nvPr/>
        </p:nvGraphicFramePr>
        <p:xfrm>
          <a:off x="700088" y="4897438"/>
          <a:ext cx="28575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9" name="Equation" r:id="rId15" imgW="126725" imgH="177415" progId="Equation.DSMT4">
                  <p:embed/>
                </p:oleObj>
              </mc:Choice>
              <mc:Fallback>
                <p:oleObj name="Equation" r:id="rId15" imgW="126725" imgH="177415" progId="Equation.DSMT4">
                  <p:embed/>
                  <p:pic>
                    <p:nvPicPr>
                      <p:cNvPr id="0" name="Picture 2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4897438"/>
                        <a:ext cx="285750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5"/>
          <p:cNvGraphicFramePr>
            <a:graphicFrameLocks noChangeAspect="1"/>
          </p:cNvGraphicFramePr>
          <p:nvPr/>
        </p:nvGraphicFramePr>
        <p:xfrm>
          <a:off x="1514475" y="4714875"/>
          <a:ext cx="2857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0" name="Equation" r:id="rId17" imgW="126835" imgH="139518" progId="Equation.DSMT4">
                  <p:embed/>
                </p:oleObj>
              </mc:Choice>
              <mc:Fallback>
                <p:oleObj name="Equation" r:id="rId17" imgW="126835" imgH="139518" progId="Equation.DSMT4">
                  <p:embed/>
                  <p:pic>
                    <p:nvPicPr>
                      <p:cNvPr id="0" name="Picture 2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4714875"/>
                        <a:ext cx="2857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6"/>
          <p:cNvGraphicFramePr>
            <a:graphicFrameLocks noChangeAspect="1"/>
          </p:cNvGraphicFramePr>
          <p:nvPr/>
        </p:nvGraphicFramePr>
        <p:xfrm>
          <a:off x="2357438" y="4214813"/>
          <a:ext cx="165893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1" name="Equation" r:id="rId18" imgW="799753" imgH="215806" progId="Equation.DSMT4">
                  <p:embed/>
                </p:oleObj>
              </mc:Choice>
              <mc:Fallback>
                <p:oleObj name="Equation" r:id="rId18" imgW="799753" imgH="215806" progId="Equation.DSMT4">
                  <p:embed/>
                  <p:pic>
                    <p:nvPicPr>
                      <p:cNvPr id="0" name="Picture 2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4214813"/>
                        <a:ext cx="1658937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7"/>
          <p:cNvGraphicFramePr>
            <a:graphicFrameLocks noChangeAspect="1"/>
          </p:cNvGraphicFramePr>
          <p:nvPr/>
        </p:nvGraphicFramePr>
        <p:xfrm>
          <a:off x="2414588" y="4733925"/>
          <a:ext cx="165735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2" name="Equation" r:id="rId20" imgW="799753" imgH="215806" progId="Equation.DSMT4">
                  <p:embed/>
                </p:oleObj>
              </mc:Choice>
              <mc:Fallback>
                <p:oleObj name="Equation" r:id="rId20" imgW="799753" imgH="215806" progId="Equation.DSMT4">
                  <p:embed/>
                  <p:pic>
                    <p:nvPicPr>
                      <p:cNvPr id="0" name="Picture 2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588" y="4733925"/>
                        <a:ext cx="165735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8"/>
          <p:cNvGraphicFramePr>
            <a:graphicFrameLocks noChangeAspect="1"/>
          </p:cNvGraphicFramePr>
          <p:nvPr/>
        </p:nvGraphicFramePr>
        <p:xfrm>
          <a:off x="3025775" y="5214938"/>
          <a:ext cx="105410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3" name="Equation" r:id="rId22" imgW="507780" imgH="215806" progId="Equation.DSMT4">
                  <p:embed/>
                </p:oleObj>
              </mc:Choice>
              <mc:Fallback>
                <p:oleObj name="Equation" r:id="rId22" imgW="507780" imgH="215806" progId="Equation.DSMT4">
                  <p:embed/>
                  <p:pic>
                    <p:nvPicPr>
                      <p:cNvPr id="0" name="Picture 2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5775" y="5214938"/>
                        <a:ext cx="1054100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ight Triangle 22"/>
          <p:cNvSpPr/>
          <p:nvPr/>
        </p:nvSpPr>
        <p:spPr>
          <a:xfrm rot="10800000">
            <a:off x="4714875" y="4532313"/>
            <a:ext cx="1071563" cy="1357312"/>
          </a:xfrm>
          <a:prstGeom prst="rt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36" name="Object 3"/>
          <p:cNvGraphicFramePr>
            <a:graphicFrameLocks noChangeAspect="1"/>
          </p:cNvGraphicFramePr>
          <p:nvPr/>
        </p:nvGraphicFramePr>
        <p:xfrm>
          <a:off x="5800725" y="4887913"/>
          <a:ext cx="28575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4" name="Equation" r:id="rId24" imgW="126835" imgH="139518" progId="Equation.DSMT4">
                  <p:embed/>
                </p:oleObj>
              </mc:Choice>
              <mc:Fallback>
                <p:oleObj name="Equation" r:id="rId24" imgW="126835" imgH="139518" progId="Equation.DSMT4">
                  <p:embed/>
                  <p:pic>
                    <p:nvPicPr>
                      <p:cNvPr id="0" name="Picture 2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0725" y="4887913"/>
                        <a:ext cx="285750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4"/>
          <p:cNvGraphicFramePr>
            <a:graphicFrameLocks noChangeAspect="1"/>
          </p:cNvGraphicFramePr>
          <p:nvPr/>
        </p:nvGraphicFramePr>
        <p:xfrm>
          <a:off x="5086350" y="4143375"/>
          <a:ext cx="4286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5" name="Equation" r:id="rId26" imgW="190335" imgH="177646" progId="Equation.DSMT4">
                  <p:embed/>
                </p:oleObj>
              </mc:Choice>
              <mc:Fallback>
                <p:oleObj name="Equation" r:id="rId26" imgW="190335" imgH="177646" progId="Equation.DSMT4">
                  <p:embed/>
                  <p:pic>
                    <p:nvPicPr>
                      <p:cNvPr id="0" name="Picture 2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6350" y="4143375"/>
                        <a:ext cx="4286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5"/>
          <p:cNvGraphicFramePr>
            <a:graphicFrameLocks noChangeAspect="1"/>
          </p:cNvGraphicFramePr>
          <p:nvPr/>
        </p:nvGraphicFramePr>
        <p:xfrm>
          <a:off x="4872038" y="5184775"/>
          <a:ext cx="4286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" name="Equation" r:id="rId28" imgW="190335" imgH="164957" progId="Equation.DSMT4">
                  <p:embed/>
                </p:oleObj>
              </mc:Choice>
              <mc:Fallback>
                <p:oleObj name="Equation" r:id="rId28" imgW="190335" imgH="164957" progId="Equation.DSMT4">
                  <p:embed/>
                  <p:pic>
                    <p:nvPicPr>
                      <p:cNvPr id="0" name="Picture 2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5184775"/>
                        <a:ext cx="42862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6"/>
          <p:cNvGraphicFramePr>
            <a:graphicFrameLocks noChangeAspect="1"/>
          </p:cNvGraphicFramePr>
          <p:nvPr/>
        </p:nvGraphicFramePr>
        <p:xfrm>
          <a:off x="6272213" y="4286250"/>
          <a:ext cx="19748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7" name="Equation" r:id="rId30" imgW="952087" imgH="215806" progId="Equation.DSMT4">
                  <p:embed/>
                </p:oleObj>
              </mc:Choice>
              <mc:Fallback>
                <p:oleObj name="Equation" r:id="rId30" imgW="952087" imgH="215806" progId="Equation.DSMT4">
                  <p:embed/>
                  <p:pic>
                    <p:nvPicPr>
                      <p:cNvPr id="0" name="Picture 2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2213" y="4286250"/>
                        <a:ext cx="197485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7"/>
          <p:cNvGraphicFramePr>
            <a:graphicFrameLocks noChangeAspect="1"/>
          </p:cNvGraphicFramePr>
          <p:nvPr/>
        </p:nvGraphicFramePr>
        <p:xfrm>
          <a:off x="6261100" y="4746625"/>
          <a:ext cx="202565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8" name="Equation" r:id="rId32" imgW="977476" imgH="215806" progId="Equation.DSMT4">
                  <p:embed/>
                </p:oleObj>
              </mc:Choice>
              <mc:Fallback>
                <p:oleObj name="Equation" r:id="rId32" imgW="977476" imgH="215806" progId="Equation.DSMT4">
                  <p:embed/>
                  <p:pic>
                    <p:nvPicPr>
                      <p:cNvPr id="0" name="Picture 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4746625"/>
                        <a:ext cx="202565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8"/>
          <p:cNvGraphicFramePr>
            <a:graphicFrameLocks noChangeAspect="1"/>
          </p:cNvGraphicFramePr>
          <p:nvPr/>
        </p:nvGraphicFramePr>
        <p:xfrm>
          <a:off x="7072313" y="5307013"/>
          <a:ext cx="11064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9" name="Equation" r:id="rId34" imgW="532937" imgH="215713" progId="Equation.DSMT4">
                  <p:embed/>
                </p:oleObj>
              </mc:Choice>
              <mc:Fallback>
                <p:oleObj name="Equation" r:id="rId34" imgW="532937" imgH="215713" progId="Equation.DSMT4">
                  <p:embed/>
                  <p:pic>
                    <p:nvPicPr>
                      <p:cNvPr id="0" name="Picture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13" y="5307013"/>
                        <a:ext cx="1106487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8"/>
          <p:cNvGraphicFramePr>
            <a:graphicFrameLocks noChangeAspect="1"/>
          </p:cNvGraphicFramePr>
          <p:nvPr/>
        </p:nvGraphicFramePr>
        <p:xfrm>
          <a:off x="2497138" y="5773738"/>
          <a:ext cx="1503362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0" name="Equation" r:id="rId36" imgW="723272" imgH="177646" progId="Equation.DSMT4">
                  <p:embed/>
                </p:oleObj>
              </mc:Choice>
              <mc:Fallback>
                <p:oleObj name="Equation" r:id="rId36" imgW="723272" imgH="177646" progId="Equation.DSMT4">
                  <p:embed/>
                  <p:pic>
                    <p:nvPicPr>
                      <p:cNvPr id="0" name="Picture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8" y="5773738"/>
                        <a:ext cx="1503362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8"/>
          <p:cNvGraphicFramePr>
            <a:graphicFrameLocks noChangeAspect="1"/>
          </p:cNvGraphicFramePr>
          <p:nvPr/>
        </p:nvGraphicFramePr>
        <p:xfrm>
          <a:off x="6773863" y="5857875"/>
          <a:ext cx="13700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1" name="Equation" r:id="rId38" imgW="660113" imgH="177723" progId="Equation.DSMT4">
                  <p:embed/>
                </p:oleObj>
              </mc:Choice>
              <mc:Fallback>
                <p:oleObj name="Equation" r:id="rId38" imgW="660113" imgH="177723" progId="Equation.DSMT4">
                  <p:embed/>
                  <p:pic>
                    <p:nvPicPr>
                      <p:cNvPr id="0" name="Picture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3863" y="5857875"/>
                        <a:ext cx="1370012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0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8000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48" grpId="0"/>
      <p:bldP spid="16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357188"/>
            <a:ext cx="8456068" cy="3143250"/>
          </a:xfrm>
        </p:spPr>
        <p:txBody>
          <a:bodyPr/>
          <a:lstStyle/>
          <a:p>
            <a:pPr eaLnBrk="1" hangingPunct="1"/>
            <a:r>
              <a:rPr lang="en-CA" dirty="0" smtClean="0"/>
              <a:t>Pythagorean Triples</a:t>
            </a:r>
          </a:p>
          <a:p>
            <a:pPr lvl="1" eaLnBrk="1" hangingPunct="1"/>
            <a:r>
              <a:rPr lang="en-CA" dirty="0" smtClean="0"/>
              <a:t>A group of 3 integers that satisfy the Pythagorean formula</a:t>
            </a:r>
          </a:p>
          <a:p>
            <a:pPr lvl="1" eaLnBrk="1" hangingPunct="1"/>
            <a:r>
              <a:rPr lang="en-CA" dirty="0" err="1" smtClean="0"/>
              <a:t>Ie</a:t>
            </a:r>
            <a:r>
              <a:rPr lang="en-CA" dirty="0" smtClean="0"/>
              <a:t>: (3 ,4, 5)   (5, 12, 13) ….</a:t>
            </a:r>
          </a:p>
          <a:p>
            <a:pPr eaLnBrk="1" hangingPunct="1"/>
            <a:endParaRPr lang="en-CA" dirty="0" smtClean="0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785813" y="1822826"/>
          <a:ext cx="165893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" name="Equation" r:id="rId4" imgW="799753" imgH="215806" progId="Equation.DSMT4">
                  <p:embed/>
                </p:oleObj>
              </mc:Choice>
              <mc:Fallback>
                <p:oleObj name="Equation" r:id="rId4" imgW="799753" imgH="215806" progId="Equation.DSMT4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1822826"/>
                        <a:ext cx="1658937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928688" y="2322889"/>
          <a:ext cx="155257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7" name="Equation" r:id="rId6" imgW="748975" imgH="177723" progId="Equation.DSMT4">
                  <p:embed/>
                </p:oleObj>
              </mc:Choice>
              <mc:Fallback>
                <p:oleObj name="Equation" r:id="rId6" imgW="748975" imgH="177723" progId="Equation.DSMT4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322889"/>
                        <a:ext cx="1552575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1393825" y="2738814"/>
          <a:ext cx="1106488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8" name="Equation" r:id="rId8" imgW="532937" imgH="177646" progId="Equation.DSMT4">
                  <p:embed/>
                </p:oleObj>
              </mc:Choice>
              <mc:Fallback>
                <p:oleObj name="Equation" r:id="rId8" imgW="532937" imgH="177646" progId="Equation.DSMT4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825" y="2738814"/>
                        <a:ext cx="1106488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ction Button: Forward or Next 6">
            <a:hlinkClick r:id="rId10" highlightClick="1"/>
          </p:cNvPr>
          <p:cNvSpPr/>
          <p:nvPr/>
        </p:nvSpPr>
        <p:spPr>
          <a:xfrm>
            <a:off x="6493562" y="1978499"/>
            <a:ext cx="50006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67" name="TextBox 14"/>
          <p:cNvSpPr txBox="1">
            <a:spLocks noChangeArrowheads="1"/>
          </p:cNvSpPr>
          <p:nvPr/>
        </p:nvSpPr>
        <p:spPr bwMode="auto">
          <a:xfrm>
            <a:off x="5922062" y="2415062"/>
            <a:ext cx="17637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300">
                <a:latin typeface="Century Schoolbook" pitchFamily="18" charset="0"/>
              </a:rPr>
              <a:t>Site for Generating </a:t>
            </a:r>
            <a:br>
              <a:rPr lang="en-CA" sz="1300">
                <a:latin typeface="Century Schoolbook" pitchFamily="18" charset="0"/>
              </a:rPr>
            </a:br>
            <a:r>
              <a:rPr lang="en-CA" sz="1300">
                <a:latin typeface="Century Schoolbook" pitchFamily="18" charset="0"/>
              </a:rPr>
              <a:t>Pythagorean Triples</a:t>
            </a:r>
          </a:p>
        </p:txBody>
      </p:sp>
      <p:sp>
        <p:nvSpPr>
          <p:cNvPr id="9" name="Right Triangle 8"/>
          <p:cNvSpPr/>
          <p:nvPr/>
        </p:nvSpPr>
        <p:spPr>
          <a:xfrm>
            <a:off x="646135" y="4598673"/>
            <a:ext cx="1071563" cy="1357312"/>
          </a:xfrm>
          <a:prstGeom prst="rt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53" name="Object 3"/>
          <p:cNvGraphicFramePr>
            <a:graphicFrameLocks noChangeAspect="1"/>
          </p:cNvGraphicFramePr>
          <p:nvPr/>
        </p:nvGraphicFramePr>
        <p:xfrm>
          <a:off x="1031898" y="5909948"/>
          <a:ext cx="25717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" name="Equation" r:id="rId11" imgW="114102" imgH="177492" progId="Equation.DSMT4">
                  <p:embed/>
                </p:oleObj>
              </mc:Choice>
              <mc:Fallback>
                <p:oleObj name="Equation" r:id="rId11" imgW="114102" imgH="177492" progId="Equation.DSMT4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98" y="5909948"/>
                        <a:ext cx="25717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4"/>
          <p:cNvGraphicFramePr>
            <a:graphicFrameLocks noChangeAspect="1"/>
          </p:cNvGraphicFramePr>
          <p:nvPr/>
        </p:nvGraphicFramePr>
        <p:xfrm>
          <a:off x="346098" y="5225735"/>
          <a:ext cx="2857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" name="Equation" r:id="rId13" imgW="126780" imgH="164814" progId="Equation.DSMT4">
                  <p:embed/>
                </p:oleObj>
              </mc:Choice>
              <mc:Fallback>
                <p:oleObj name="Equation" r:id="rId13" imgW="126780" imgH="164814" progId="Equation.DSMT4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98" y="5225735"/>
                        <a:ext cx="28575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1160485" y="4981260"/>
          <a:ext cx="2857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1" name="Equation" r:id="rId15" imgW="126725" imgH="177415" progId="Equation.DSMT4">
                  <p:embed/>
                </p:oleObj>
              </mc:Choice>
              <mc:Fallback>
                <p:oleObj name="Equation" r:id="rId15" imgW="126725" imgH="177415" progId="Equation.DSMT4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85" y="4981260"/>
                        <a:ext cx="2857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ight Triangle 12"/>
          <p:cNvSpPr/>
          <p:nvPr/>
        </p:nvSpPr>
        <p:spPr>
          <a:xfrm rot="8796520">
            <a:off x="2555898" y="4703448"/>
            <a:ext cx="966787" cy="1776412"/>
          </a:xfrm>
          <a:prstGeom prst="rt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56" name="Object 3"/>
          <p:cNvGraphicFramePr>
            <a:graphicFrameLocks noChangeAspect="1"/>
          </p:cNvGraphicFramePr>
          <p:nvPr/>
        </p:nvGraphicFramePr>
        <p:xfrm>
          <a:off x="2646385" y="5559110"/>
          <a:ext cx="4286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" name="Equation" r:id="rId17" imgW="190335" imgH="177646" progId="Equation.DSMT4">
                  <p:embed/>
                </p:oleObj>
              </mc:Choice>
              <mc:Fallback>
                <p:oleObj name="Equation" r:id="rId17" imgW="190335" imgH="177646" progId="Equation.DSMT4">
                  <p:embed/>
                  <p:pic>
                    <p:nvPicPr>
                      <p:cNvPr id="0" name="Picture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6385" y="5559110"/>
                        <a:ext cx="4286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4"/>
          <p:cNvGraphicFramePr>
            <a:graphicFrameLocks noChangeAspect="1"/>
          </p:cNvGraphicFramePr>
          <p:nvPr/>
        </p:nvGraphicFramePr>
        <p:xfrm>
          <a:off x="3289323" y="4805048"/>
          <a:ext cx="4286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3" name="Equation" r:id="rId19" imgW="190335" imgH="164957" progId="Equation.DSMT4">
                  <p:embed/>
                </p:oleObj>
              </mc:Choice>
              <mc:Fallback>
                <p:oleObj name="Equation" r:id="rId19" imgW="190335" imgH="164957" progId="Equation.DSMT4">
                  <p:embed/>
                  <p:pic>
                    <p:nvPicPr>
                      <p:cNvPr id="0" name="Picture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23" y="4805048"/>
                        <a:ext cx="428625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5"/>
          <p:cNvGraphicFramePr>
            <a:graphicFrameLocks noChangeAspect="1"/>
          </p:cNvGraphicFramePr>
          <p:nvPr/>
        </p:nvGraphicFramePr>
        <p:xfrm>
          <a:off x="2289198" y="4495485"/>
          <a:ext cx="2857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4" name="Equation" r:id="rId21" imgW="126725" imgH="177415" progId="Equation.DSMT4">
                  <p:embed/>
                </p:oleObj>
              </mc:Choice>
              <mc:Fallback>
                <p:oleObj name="Equation" r:id="rId21" imgW="126725" imgH="177415" progId="Equation.DSMT4">
                  <p:embed/>
                  <p:pic>
                    <p:nvPicPr>
                      <p:cNvPr id="0" name="Picture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98" y="4495485"/>
                        <a:ext cx="2857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ight Triangle 16"/>
          <p:cNvSpPr/>
          <p:nvPr/>
        </p:nvSpPr>
        <p:spPr>
          <a:xfrm rot="16200000">
            <a:off x="4789511" y="4751072"/>
            <a:ext cx="1071562" cy="1357313"/>
          </a:xfrm>
          <a:prstGeom prst="rt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59" name="Object 3"/>
          <p:cNvGraphicFramePr>
            <a:graphicFrameLocks noChangeAspect="1"/>
          </p:cNvGraphicFramePr>
          <p:nvPr/>
        </p:nvGraphicFramePr>
        <p:xfrm>
          <a:off x="5246710" y="6027423"/>
          <a:ext cx="25717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" name="Equation" r:id="rId22" imgW="114102" imgH="177492" progId="Equation.DSMT4">
                  <p:embed/>
                </p:oleObj>
              </mc:Choice>
              <mc:Fallback>
                <p:oleObj name="Equation" r:id="rId22" imgW="114102" imgH="177492" progId="Equation.DSMT4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6710" y="6027423"/>
                        <a:ext cx="25717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4"/>
          <p:cNvGraphicFramePr>
            <a:graphicFrameLocks noChangeAspect="1"/>
          </p:cNvGraphicFramePr>
          <p:nvPr/>
        </p:nvGraphicFramePr>
        <p:xfrm>
          <a:off x="4932385" y="5027298"/>
          <a:ext cx="4286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" name="Equation" r:id="rId24" imgW="190335" imgH="177646" progId="Equation.DSMT4">
                  <p:embed/>
                </p:oleObj>
              </mc:Choice>
              <mc:Fallback>
                <p:oleObj name="Equation" r:id="rId24" imgW="190335" imgH="177646" progId="Equation.DSMT4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85" y="5027298"/>
                        <a:ext cx="4286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5"/>
          <p:cNvGraphicFramePr>
            <a:graphicFrameLocks noChangeAspect="1"/>
          </p:cNvGraphicFramePr>
          <p:nvPr/>
        </p:nvGraphicFramePr>
        <p:xfrm>
          <a:off x="6003948" y="5170173"/>
          <a:ext cx="2857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" name="Equation" r:id="rId26" imgW="126725" imgH="177415" progId="Equation.DSMT4">
                  <p:embed/>
                </p:oleObj>
              </mc:Choice>
              <mc:Fallback>
                <p:oleObj name="Equation" r:id="rId26" imgW="126725" imgH="177415" progId="Equation.DSMT4">
                  <p:embed/>
                  <p:pic>
                    <p:nvPicPr>
                      <p:cNvPr id="0" name="Picture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3948" y="5170173"/>
                        <a:ext cx="2857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ight Triangle 20"/>
          <p:cNvSpPr/>
          <p:nvPr/>
        </p:nvSpPr>
        <p:spPr>
          <a:xfrm rot="16200000">
            <a:off x="6286500" y="4670734"/>
            <a:ext cx="2143125" cy="1000125"/>
          </a:xfrm>
          <a:prstGeom prst="rt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62" name="Object 3"/>
          <p:cNvGraphicFramePr>
            <a:graphicFrameLocks noChangeAspect="1"/>
          </p:cNvGraphicFramePr>
          <p:nvPr/>
        </p:nvGraphicFramePr>
        <p:xfrm>
          <a:off x="7200900" y="6234421"/>
          <a:ext cx="28575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8" name="Equation" r:id="rId28" imgW="126725" imgH="177415" progId="Equation.DSMT4">
                  <p:embed/>
                </p:oleObj>
              </mc:Choice>
              <mc:Fallback>
                <p:oleObj name="Equation" r:id="rId28" imgW="126725" imgH="177415" progId="Equation.DSMT4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900" y="6234421"/>
                        <a:ext cx="28575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4"/>
          <p:cNvGraphicFramePr>
            <a:graphicFrameLocks noChangeAspect="1"/>
          </p:cNvGraphicFramePr>
          <p:nvPr/>
        </p:nvGraphicFramePr>
        <p:xfrm>
          <a:off x="6786563" y="4948546"/>
          <a:ext cx="4572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" name="Equation" r:id="rId30" imgW="202936" imgH="177569" progId="Equation.DSMT4">
                  <p:embed/>
                </p:oleObj>
              </mc:Choice>
              <mc:Fallback>
                <p:oleObj name="Equation" r:id="rId30" imgW="202936" imgH="177569" progId="Equation.DSMT4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63" y="4948546"/>
                        <a:ext cx="4572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5"/>
          <p:cNvGraphicFramePr>
            <a:graphicFrameLocks noChangeAspect="1"/>
          </p:cNvGraphicFramePr>
          <p:nvPr/>
        </p:nvGraphicFramePr>
        <p:xfrm>
          <a:off x="7829550" y="4899334"/>
          <a:ext cx="48577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0" name="Equation" r:id="rId32" imgW="215619" imgH="164885" progId="Equation.DSMT4">
                  <p:embed/>
                </p:oleObj>
              </mc:Choice>
              <mc:Fallback>
                <p:oleObj name="Equation" r:id="rId32" imgW="215619" imgH="164885" progId="Equation.DSMT4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9550" y="4899334"/>
                        <a:ext cx="485775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5084763" y="6640821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4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35366" y="3580339"/>
            <a:ext cx="6515810" cy="55493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Practice: find the length of</a:t>
            </a:r>
            <a:r>
              <a:rPr kumimoji="0" lang="en-C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missing sides:</a:t>
            </a:r>
            <a:endParaRPr kumimoji="0" lang="en-CA" sz="2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C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61540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67" grpId="0"/>
      <p:bldP spid="9" grpId="0" animBg="1"/>
      <p:bldP spid="13" grpId="0" animBg="1"/>
      <p:bldP spid="17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I) What is a Tangent?</a:t>
            </a:r>
            <a:endParaRPr lang="en-CA" dirty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57188" y="984250"/>
            <a:ext cx="8286750" cy="1016000"/>
          </a:xfrm>
        </p:spPr>
        <p:txBody>
          <a:bodyPr/>
          <a:lstStyle/>
          <a:p>
            <a:pPr eaLnBrk="1" hangingPunct="1"/>
            <a:r>
              <a:rPr lang="en-CA" smtClean="0"/>
              <a:t>A tangent is a line that intersects a circle at exactly one point</a:t>
            </a:r>
          </a:p>
        </p:txBody>
      </p:sp>
      <p:sp>
        <p:nvSpPr>
          <p:cNvPr id="4" name="Oval 3"/>
          <p:cNvSpPr/>
          <p:nvPr/>
        </p:nvSpPr>
        <p:spPr>
          <a:xfrm>
            <a:off x="2413000" y="1985963"/>
            <a:ext cx="1260475" cy="12588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11400" y="2759075"/>
            <a:ext cx="1874838" cy="9398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338513" y="3149600"/>
            <a:ext cx="50800" cy="4445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271" name="TextBox 9"/>
          <p:cNvSpPr txBox="1">
            <a:spLocks noChangeArrowheads="1"/>
          </p:cNvSpPr>
          <p:nvPr/>
        </p:nvSpPr>
        <p:spPr bwMode="auto">
          <a:xfrm>
            <a:off x="4894263" y="2128838"/>
            <a:ext cx="1077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Tangent</a:t>
            </a:r>
          </a:p>
        </p:txBody>
      </p:sp>
      <p:sp>
        <p:nvSpPr>
          <p:cNvPr id="11272" name="TextBox 10"/>
          <p:cNvSpPr txBox="1">
            <a:spLocks noChangeArrowheads="1"/>
          </p:cNvSpPr>
          <p:nvPr/>
        </p:nvSpPr>
        <p:spPr bwMode="auto">
          <a:xfrm>
            <a:off x="4930775" y="2716213"/>
            <a:ext cx="2106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Point of Tangency</a:t>
            </a:r>
          </a:p>
        </p:txBody>
      </p:sp>
      <p:sp>
        <p:nvSpPr>
          <p:cNvPr id="12" name="Freeform 11"/>
          <p:cNvSpPr/>
          <p:nvPr/>
        </p:nvSpPr>
        <p:spPr>
          <a:xfrm>
            <a:off x="4043363" y="1960563"/>
            <a:ext cx="947737" cy="847725"/>
          </a:xfrm>
          <a:custGeom>
            <a:avLst/>
            <a:gdLst>
              <a:gd name="connsiteX0" fmla="*/ 946298 w 946298"/>
              <a:gd name="connsiteY0" fmla="*/ 349101 h 848832"/>
              <a:gd name="connsiteX1" fmla="*/ 244549 w 946298"/>
              <a:gd name="connsiteY1" fmla="*/ 83288 h 848832"/>
              <a:gd name="connsiteX2" fmla="*/ 0 w 946298"/>
              <a:gd name="connsiteY2" fmla="*/ 848832 h 848832"/>
              <a:gd name="connsiteX3" fmla="*/ 0 w 946298"/>
              <a:gd name="connsiteY3" fmla="*/ 848832 h 8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6298" h="848832">
                <a:moveTo>
                  <a:pt x="946298" y="349101"/>
                </a:moveTo>
                <a:cubicBezTo>
                  <a:pt x="674281" y="174550"/>
                  <a:pt x="402265" y="0"/>
                  <a:pt x="244549" y="83288"/>
                </a:cubicBezTo>
                <a:cubicBezTo>
                  <a:pt x="86833" y="166576"/>
                  <a:pt x="0" y="848832"/>
                  <a:pt x="0" y="848832"/>
                </a:cubicBezTo>
                <a:lnTo>
                  <a:pt x="0" y="848832"/>
                </a:lnTo>
              </a:path>
            </a:pathLst>
          </a:custGeom>
          <a:ln w="2222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" name="Freeform 12"/>
          <p:cNvSpPr/>
          <p:nvPr/>
        </p:nvSpPr>
        <p:spPr>
          <a:xfrm>
            <a:off x="3384550" y="2847975"/>
            <a:ext cx="1595438" cy="838200"/>
          </a:xfrm>
          <a:custGeom>
            <a:avLst/>
            <a:gdLst>
              <a:gd name="connsiteX0" fmla="*/ 1594884 w 1594884"/>
              <a:gd name="connsiteY0" fmla="*/ 77972 h 838200"/>
              <a:gd name="connsiteX1" fmla="*/ 1169582 w 1594884"/>
              <a:gd name="connsiteY1" fmla="*/ 120502 h 838200"/>
              <a:gd name="connsiteX2" fmla="*/ 1180214 w 1594884"/>
              <a:gd name="connsiteY2" fmla="*/ 800986 h 838200"/>
              <a:gd name="connsiteX3" fmla="*/ 0 w 1594884"/>
              <a:gd name="connsiteY3" fmla="*/ 343786 h 838200"/>
              <a:gd name="connsiteX4" fmla="*/ 0 w 1594884"/>
              <a:gd name="connsiteY4" fmla="*/ 343786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884" h="838200">
                <a:moveTo>
                  <a:pt x="1594884" y="77972"/>
                </a:moveTo>
                <a:cubicBezTo>
                  <a:pt x="1416789" y="38986"/>
                  <a:pt x="1238694" y="0"/>
                  <a:pt x="1169582" y="120502"/>
                </a:cubicBezTo>
                <a:cubicBezTo>
                  <a:pt x="1100470" y="241004"/>
                  <a:pt x="1375144" y="763772"/>
                  <a:pt x="1180214" y="800986"/>
                </a:cubicBezTo>
                <a:cubicBezTo>
                  <a:pt x="985284" y="838200"/>
                  <a:pt x="0" y="343786"/>
                  <a:pt x="0" y="343786"/>
                </a:cubicBezTo>
                <a:lnTo>
                  <a:pt x="0" y="343786"/>
                </a:lnTo>
              </a:path>
            </a:pathLst>
          </a:custGeom>
          <a:ln w="25400">
            <a:solidFill>
              <a:srgbClr val="7030A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" name="Oval 13"/>
          <p:cNvSpPr/>
          <p:nvPr/>
        </p:nvSpPr>
        <p:spPr>
          <a:xfrm>
            <a:off x="1052513" y="4456113"/>
            <a:ext cx="1260475" cy="12588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6" name="Straight Connector 15"/>
          <p:cNvCxnSpPr/>
          <p:nvPr/>
        </p:nvCxnSpPr>
        <p:spPr>
          <a:xfrm rot="10800000" flipV="1">
            <a:off x="646113" y="5140325"/>
            <a:ext cx="1025525" cy="6921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7" name="TextBox 16"/>
          <p:cNvSpPr txBox="1">
            <a:spLocks noChangeArrowheads="1"/>
          </p:cNvSpPr>
          <p:nvPr/>
        </p:nvSpPr>
        <p:spPr bwMode="auto">
          <a:xfrm>
            <a:off x="538163" y="5984875"/>
            <a:ext cx="1928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Not a Tangent!!</a:t>
            </a:r>
          </a:p>
        </p:txBody>
      </p:sp>
      <p:sp>
        <p:nvSpPr>
          <p:cNvPr id="18" name="Oval 17"/>
          <p:cNvSpPr/>
          <p:nvPr/>
        </p:nvSpPr>
        <p:spPr>
          <a:xfrm>
            <a:off x="3743325" y="4513263"/>
            <a:ext cx="1260475" cy="1260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9" name="Straight Connector 18"/>
          <p:cNvCxnSpPr/>
          <p:nvPr/>
        </p:nvCxnSpPr>
        <p:spPr>
          <a:xfrm rot="10800000" flipV="1">
            <a:off x="3336925" y="5375275"/>
            <a:ext cx="2197100" cy="51593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0" name="TextBox 19"/>
          <p:cNvSpPr txBox="1">
            <a:spLocks noChangeArrowheads="1"/>
          </p:cNvSpPr>
          <p:nvPr/>
        </p:nvSpPr>
        <p:spPr bwMode="auto">
          <a:xfrm>
            <a:off x="3228975" y="6043613"/>
            <a:ext cx="1928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Not a Tangent!!</a:t>
            </a:r>
          </a:p>
        </p:txBody>
      </p:sp>
      <p:sp>
        <p:nvSpPr>
          <p:cNvPr id="22" name="Oval 21"/>
          <p:cNvSpPr/>
          <p:nvPr/>
        </p:nvSpPr>
        <p:spPr>
          <a:xfrm>
            <a:off x="6591300" y="4602163"/>
            <a:ext cx="1260475" cy="1260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23" name="Straight Connector 22"/>
          <p:cNvCxnSpPr>
            <a:endCxn id="22" idx="3"/>
          </p:cNvCxnSpPr>
          <p:nvPr/>
        </p:nvCxnSpPr>
        <p:spPr>
          <a:xfrm rot="10800000" flipV="1">
            <a:off x="6775450" y="5233988"/>
            <a:ext cx="460375" cy="4445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3" name="TextBox 23"/>
          <p:cNvSpPr txBox="1">
            <a:spLocks noChangeArrowheads="1"/>
          </p:cNvSpPr>
          <p:nvPr/>
        </p:nvSpPr>
        <p:spPr bwMode="auto">
          <a:xfrm>
            <a:off x="6076950" y="6132513"/>
            <a:ext cx="1928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Not a Tangent!!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5928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4" grpId="0" animBg="1"/>
      <p:bldP spid="9" grpId="0" animBg="1"/>
      <p:bldP spid="11271" grpId="0"/>
      <p:bldP spid="11272" grpId="0"/>
      <p:bldP spid="12" grpId="0" animBg="1"/>
      <p:bldP spid="13" grpId="0" animBg="1"/>
      <p:bldP spid="14" grpId="0" animBg="1"/>
      <p:bldP spid="11277" grpId="0"/>
      <p:bldP spid="18" grpId="0" animBg="1"/>
      <p:bldP spid="11280" grpId="0"/>
      <p:bldP spid="22" grpId="0" animBg="1"/>
      <p:bldP spid="112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35296"/>
          </a:xfrm>
        </p:spPr>
        <p:txBody>
          <a:bodyPr/>
          <a:lstStyle/>
          <a:p>
            <a:r>
              <a:rPr lang="en-CA" dirty="0" smtClean="0"/>
              <a:t>II) Naming tangents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2099" y="1104900"/>
            <a:ext cx="8258175" cy="1614488"/>
          </a:xfrm>
        </p:spPr>
        <p:txBody>
          <a:bodyPr/>
          <a:lstStyle/>
          <a:p>
            <a:r>
              <a:rPr lang="en-CA" dirty="0" smtClean="0"/>
              <a:t>When naming tangents or any line segment, use the letters at the endpoints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047144" y="2364327"/>
            <a:ext cx="1439862" cy="14414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cxnSp>
        <p:nvCxnSpPr>
          <p:cNvPr id="5" name="Straight Connector 4"/>
          <p:cNvCxnSpPr>
            <a:endCxn id="14" idx="6"/>
          </p:cNvCxnSpPr>
          <p:nvPr/>
        </p:nvCxnSpPr>
        <p:spPr>
          <a:xfrm>
            <a:off x="1405919" y="2227802"/>
            <a:ext cx="2084387" cy="54927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729769" y="3073940"/>
            <a:ext cx="50800" cy="619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7" name="Straight Connector 6"/>
          <p:cNvCxnSpPr>
            <a:endCxn id="14" idx="0"/>
          </p:cNvCxnSpPr>
          <p:nvPr/>
        </p:nvCxnSpPr>
        <p:spPr>
          <a:xfrm flipV="1">
            <a:off x="1744056" y="2753265"/>
            <a:ext cx="1720850" cy="36671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5" idx="3"/>
          </p:cNvCxnSpPr>
          <p:nvPr/>
        </p:nvCxnSpPr>
        <p:spPr>
          <a:xfrm rot="5400000">
            <a:off x="1472699" y="2677858"/>
            <a:ext cx="723900" cy="16033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577369" y="3137440"/>
          <a:ext cx="23971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0" name="Equation" r:id="rId4" imgW="164814" imgH="177492" progId="Equation.DSMT4">
                  <p:embed/>
                </p:oleObj>
              </mc:Choice>
              <mc:Fallback>
                <p:oleObj name="Equation" r:id="rId4" imgW="164814" imgH="177492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369" y="3137440"/>
                        <a:ext cx="239712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3498244" y="2613565"/>
          <a:ext cx="2873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Equation" r:id="rId6" imgW="164814" imgH="177492" progId="Equation.DSMT4">
                  <p:embed/>
                </p:oleObj>
              </mc:Choice>
              <mc:Fallback>
                <p:oleObj name="Equation" r:id="rId6" imgW="164814" imgH="177492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8244" y="2613565"/>
                        <a:ext cx="28733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1864018" y="2054765"/>
          <a:ext cx="2651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Equation" r:id="rId8" imgW="152268" imgH="164957" progId="Equation.DSMT4">
                  <p:embed/>
                </p:oleObj>
              </mc:Choice>
              <mc:Fallback>
                <p:oleObj name="Equation" r:id="rId8" imgW="152268" imgH="164957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4018" y="2054765"/>
                        <a:ext cx="26511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 flipV="1">
            <a:off x="1050319" y="2799302"/>
            <a:ext cx="2414587" cy="1677988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437919" y="2753265"/>
            <a:ext cx="52387" cy="460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1906880" y="2356390"/>
            <a:ext cx="50800" cy="460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2153631" y="3656552"/>
            <a:ext cx="50800" cy="460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2072669" y="3753390"/>
          <a:ext cx="2651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2669" y="3753390"/>
                        <a:ext cx="26511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>
            <a:stCxn id="15" idx="2"/>
          </p:cNvCxnSpPr>
          <p:nvPr/>
        </p:nvCxnSpPr>
        <p:spPr>
          <a:xfrm flipH="1">
            <a:off x="1149643" y="2379409"/>
            <a:ext cx="757237" cy="109272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5"/>
          <p:cNvGraphicFramePr>
            <a:graphicFrameLocks noChangeAspect="1"/>
          </p:cNvGraphicFramePr>
          <p:nvPr/>
        </p:nvGraphicFramePr>
        <p:xfrm>
          <a:off x="882038" y="3398018"/>
          <a:ext cx="30956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Equation" r:id="rId12" imgW="177480" imgH="164880" progId="Equation.DSMT4">
                  <p:embed/>
                </p:oleObj>
              </mc:Choice>
              <mc:Fallback>
                <p:oleObj name="Equation" r:id="rId12" imgW="177480" imgH="164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038" y="3398018"/>
                        <a:ext cx="30956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val 23"/>
          <p:cNvSpPr/>
          <p:nvPr/>
        </p:nvSpPr>
        <p:spPr>
          <a:xfrm>
            <a:off x="1136253" y="3440443"/>
            <a:ext cx="50800" cy="460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5" name="TextBox 24"/>
          <p:cNvSpPr txBox="1"/>
          <p:nvPr/>
        </p:nvSpPr>
        <p:spPr>
          <a:xfrm>
            <a:off x="4963876" y="2185068"/>
            <a:ext cx="3393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The line from point “A” to “C” </a:t>
            </a:r>
            <a:br>
              <a:rPr lang="en-CA" dirty="0" smtClean="0"/>
            </a:br>
            <a:r>
              <a:rPr lang="en-CA" dirty="0" smtClean="0"/>
              <a:t>is called a tangent:</a:t>
            </a:r>
            <a:endParaRPr lang="en-CA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036072" y="2775907"/>
          <a:ext cx="1930452" cy="596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Equation" r:id="rId14" imgW="698400" imgH="215640" progId="Equation.DSMT4">
                  <p:embed/>
                </p:oleObj>
              </mc:Choice>
              <mc:Fallback>
                <p:oleObj name="Equation" r:id="rId14" imgW="698400" imgH="215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6072" y="2775907"/>
                        <a:ext cx="1930452" cy="5966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>
            <a:stCxn id="15" idx="1"/>
          </p:cNvCxnSpPr>
          <p:nvPr/>
        </p:nvCxnSpPr>
        <p:spPr>
          <a:xfrm>
            <a:off x="1914319" y="2363132"/>
            <a:ext cx="1550262" cy="399270"/>
          </a:xfrm>
          <a:prstGeom prst="line">
            <a:avLst/>
          </a:prstGeom>
          <a:ln w="412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2737825" y="2067425"/>
            <a:ext cx="2324100" cy="504825"/>
          </a:xfrm>
          <a:custGeom>
            <a:avLst/>
            <a:gdLst>
              <a:gd name="connsiteX0" fmla="*/ 0 w 2324100"/>
              <a:gd name="connsiteY0" fmla="*/ 504825 h 504825"/>
              <a:gd name="connsiteX1" fmla="*/ 508000 w 2324100"/>
              <a:gd name="connsiteY1" fmla="*/ 22225 h 504825"/>
              <a:gd name="connsiteX2" fmla="*/ 990600 w 2324100"/>
              <a:gd name="connsiteY2" fmla="*/ 371475 h 504825"/>
              <a:gd name="connsiteX3" fmla="*/ 1555750 w 2324100"/>
              <a:gd name="connsiteY3" fmla="*/ 136525 h 504825"/>
              <a:gd name="connsiteX4" fmla="*/ 2324100 w 2324100"/>
              <a:gd name="connsiteY4" fmla="*/ 479425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24100" h="504825">
                <a:moveTo>
                  <a:pt x="0" y="504825"/>
                </a:moveTo>
                <a:cubicBezTo>
                  <a:pt x="171450" y="274637"/>
                  <a:pt x="342900" y="44450"/>
                  <a:pt x="508000" y="22225"/>
                </a:cubicBezTo>
                <a:cubicBezTo>
                  <a:pt x="673100" y="0"/>
                  <a:pt x="815975" y="352425"/>
                  <a:pt x="990600" y="371475"/>
                </a:cubicBezTo>
                <a:cubicBezTo>
                  <a:pt x="1165225" y="390525"/>
                  <a:pt x="1333500" y="118533"/>
                  <a:pt x="1555750" y="136525"/>
                </a:cubicBezTo>
                <a:cubicBezTo>
                  <a:pt x="1778000" y="154517"/>
                  <a:pt x="2051050" y="316971"/>
                  <a:pt x="2324100" y="479425"/>
                </a:cubicBezTo>
              </a:path>
            </a:pathLst>
          </a:custGeom>
          <a:ln w="38100">
            <a:solidFill>
              <a:srgbClr val="FF000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159476" y="4558633"/>
            <a:ext cx="8258175" cy="6546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Ex: Name</a:t>
            </a:r>
            <a:r>
              <a:rPr kumimoji="0" lang="en-C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all the tangents in the diagram</a:t>
            </a:r>
            <a:r>
              <a:rPr lang="en-CA" sz="2400" dirty="0" smtClean="0"/>
              <a:t> above: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7" name="Straight Connector 36"/>
          <p:cNvCxnSpPr>
            <a:endCxn id="14" idx="7"/>
          </p:cNvCxnSpPr>
          <p:nvPr/>
        </p:nvCxnSpPr>
        <p:spPr>
          <a:xfrm>
            <a:off x="1389413" y="2208810"/>
            <a:ext cx="2093221" cy="551197"/>
          </a:xfrm>
          <a:prstGeom prst="line">
            <a:avLst/>
          </a:prstGeom>
          <a:ln w="412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83038" y="5225639"/>
            <a:ext cx="3701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The purple line is also a tangent:</a:t>
            </a:r>
            <a:endParaRPr lang="en-CA" dirty="0"/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3939290" y="5177236"/>
          <a:ext cx="1301450" cy="401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Equation" r:id="rId16" imgW="698400" imgH="215640" progId="Equation.DSMT4">
                  <p:embed/>
                </p:oleObj>
              </mc:Choice>
              <mc:Fallback>
                <p:oleObj name="Equation" r:id="rId16" imgW="698400" imgH="215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9290" y="5177236"/>
                        <a:ext cx="1301450" cy="4010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Straight Connector 40"/>
          <p:cNvCxnSpPr>
            <a:endCxn id="14" idx="3"/>
          </p:cNvCxnSpPr>
          <p:nvPr/>
        </p:nvCxnSpPr>
        <p:spPr>
          <a:xfrm flipV="1">
            <a:off x="2173597" y="2792560"/>
            <a:ext cx="1271994" cy="886753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04813" y="5779315"/>
            <a:ext cx="2962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The red tangent is called: </a:t>
            </a:r>
            <a:endParaRPr lang="en-CA" dirty="0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3298437" y="5732060"/>
          <a:ext cx="1271643" cy="391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Equation" r:id="rId18" imgW="698400" imgH="215640" progId="Equation.DSMT4">
                  <p:embed/>
                </p:oleObj>
              </mc:Choice>
              <mc:Fallback>
                <p:oleObj name="Equation" r:id="rId18" imgW="698400" imgH="215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437" y="5732060"/>
                        <a:ext cx="1271643" cy="3918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5"/>
          <p:cNvGraphicFramePr>
            <a:graphicFrameLocks noChangeAspect="1"/>
          </p:cNvGraphicFramePr>
          <p:nvPr/>
        </p:nvGraphicFramePr>
        <p:xfrm>
          <a:off x="1156338" y="2016950"/>
          <a:ext cx="287337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8" name="Equation" r:id="rId20" imgW="164880" imgH="164880" progId="Equation.DSMT4">
                  <p:embed/>
                </p:oleObj>
              </mc:Choice>
              <mc:Fallback>
                <p:oleObj name="Equation" r:id="rId20" imgW="164880" imgH="164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338" y="2016950"/>
                        <a:ext cx="287337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5"/>
          <p:cNvGraphicFramePr>
            <a:graphicFrameLocks noChangeAspect="1"/>
          </p:cNvGraphicFramePr>
          <p:nvPr/>
        </p:nvGraphicFramePr>
        <p:xfrm>
          <a:off x="798099" y="4318782"/>
          <a:ext cx="287337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Equation" r:id="rId22" imgW="164880" imgH="164880" progId="Equation.DSMT4">
                  <p:embed/>
                </p:oleObj>
              </mc:Choice>
              <mc:Fallback>
                <p:oleObj name="Equation" r:id="rId22" imgW="164880" imgH="1648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099" y="4318782"/>
                        <a:ext cx="287337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Connector 37"/>
          <p:cNvCxnSpPr>
            <a:endCxn id="14" idx="7"/>
          </p:cNvCxnSpPr>
          <p:nvPr/>
        </p:nvCxnSpPr>
        <p:spPr>
          <a:xfrm flipV="1">
            <a:off x="1021278" y="2760007"/>
            <a:ext cx="2461356" cy="1740741"/>
          </a:xfrm>
          <a:prstGeom prst="line">
            <a:avLst/>
          </a:prstGeom>
          <a:ln w="412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14713" y="6240465"/>
            <a:ext cx="3209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The green tangent is called: </a:t>
            </a:r>
            <a:endParaRPr lang="en-CA" dirty="0"/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/>
        </p:nvGraphicFramePr>
        <p:xfrm>
          <a:off x="3433644" y="6205709"/>
          <a:ext cx="1253040" cy="386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Equation" r:id="rId24" imgW="698400" imgH="215640" progId="Equation.DSMT4">
                  <p:embed/>
                </p:oleObj>
              </mc:Choice>
              <mc:Fallback>
                <p:oleObj name="Equation" r:id="rId24" imgW="698400" imgH="215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644" y="6205709"/>
                        <a:ext cx="1253040" cy="3861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5" grpId="0" animBg="1"/>
      <p:bldP spid="36" grpId="0"/>
      <p:bldP spid="39" grpId="0"/>
      <p:bldP spid="43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II) Properties of a Tangent</a:t>
            </a:r>
            <a:endParaRPr lang="en-CA" dirty="0"/>
          </a:p>
        </p:txBody>
      </p:sp>
      <p:sp>
        <p:nvSpPr>
          <p:cNvPr id="1035" name="Content Placeholder 2"/>
          <p:cNvSpPr>
            <a:spLocks noGrp="1"/>
          </p:cNvSpPr>
          <p:nvPr>
            <p:ph sz="quarter" idx="1"/>
          </p:nvPr>
        </p:nvSpPr>
        <p:spPr>
          <a:xfrm>
            <a:off x="426591" y="1051868"/>
            <a:ext cx="7467600" cy="827087"/>
          </a:xfrm>
        </p:spPr>
        <p:txBody>
          <a:bodyPr/>
          <a:lstStyle/>
          <a:p>
            <a:pPr eaLnBrk="1" hangingPunct="1"/>
            <a:r>
              <a:rPr lang="en-CA" smtClean="0"/>
              <a:t>A tangent is perpendicular to the circle radius at the point of tangency</a:t>
            </a:r>
          </a:p>
          <a:p>
            <a:pPr eaLnBrk="1" hangingPunct="1"/>
            <a:endParaRPr lang="en-CA" smtClean="0"/>
          </a:p>
        </p:txBody>
      </p:sp>
      <p:sp>
        <p:nvSpPr>
          <p:cNvPr id="4" name="Oval 3"/>
          <p:cNvSpPr/>
          <p:nvPr/>
        </p:nvSpPr>
        <p:spPr>
          <a:xfrm>
            <a:off x="732979" y="2432993"/>
            <a:ext cx="1258887" cy="1260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53554" y="3528368"/>
            <a:ext cx="2322512" cy="35242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431479" y="3668068"/>
            <a:ext cx="52387" cy="460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8" name="Straight Connector 7"/>
          <p:cNvCxnSpPr>
            <a:stCxn id="6" idx="0"/>
            <a:endCxn id="12" idx="0"/>
          </p:cNvCxnSpPr>
          <p:nvPr/>
        </p:nvCxnSpPr>
        <p:spPr>
          <a:xfrm rot="16200000" flipV="1">
            <a:off x="1110803" y="3321993"/>
            <a:ext cx="608013" cy="84138"/>
          </a:xfrm>
          <a:prstGeom prst="line">
            <a:avLst/>
          </a:prstGeom>
          <a:ln w="25400">
            <a:solidFill>
              <a:srgbClr val="0070C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347341" y="3060055"/>
            <a:ext cx="50800" cy="460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423541" y="3429943"/>
            <a:ext cx="201613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1518791" y="3529956"/>
            <a:ext cx="242887" cy="30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917754"/>
              </p:ext>
            </p:extLst>
          </p:nvPr>
        </p:nvGraphicFramePr>
        <p:xfrm>
          <a:off x="1233041" y="2844155"/>
          <a:ext cx="239713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" name="Equation" r:id="rId4" imgW="164814" imgH="177492" progId="Equation.DSMT4">
                  <p:embed/>
                </p:oleObj>
              </mc:Choice>
              <mc:Fallback>
                <p:oleObj name="Equation" r:id="rId4" imgW="164814" imgH="177492" progId="Equation.DSMT4">
                  <p:embed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041" y="2844155"/>
                        <a:ext cx="239713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927801"/>
              </p:ext>
            </p:extLst>
          </p:nvPr>
        </p:nvGraphicFramePr>
        <p:xfrm>
          <a:off x="2461766" y="3501380"/>
          <a:ext cx="287338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" name="Equation" r:id="rId6" imgW="164814" imgH="177492" progId="Equation.DSMT4">
                  <p:embed/>
                </p:oleObj>
              </mc:Choice>
              <mc:Fallback>
                <p:oleObj name="Equation" r:id="rId6" imgW="164814" imgH="177492" progId="Equation.DSMT4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766" y="3501380"/>
                        <a:ext cx="287338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899099"/>
              </p:ext>
            </p:extLst>
          </p:nvPr>
        </p:nvGraphicFramePr>
        <p:xfrm>
          <a:off x="1310829" y="3701405"/>
          <a:ext cx="265112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" name="Equation" r:id="rId8" imgW="152268" imgH="164957" progId="Equation.DSMT4">
                  <p:embed/>
                </p:oleObj>
              </mc:Choice>
              <mc:Fallback>
                <p:oleObj name="Equation" r:id="rId8" imgW="152268" imgH="164957" progId="Equation.DSMT4">
                  <p:embed/>
                  <p:pic>
                    <p:nvPicPr>
                      <p:cNvPr id="0" name="Picture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829" y="3701405"/>
                        <a:ext cx="265112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307907"/>
              </p:ext>
            </p:extLst>
          </p:nvPr>
        </p:nvGraphicFramePr>
        <p:xfrm>
          <a:off x="107504" y="3861743"/>
          <a:ext cx="2651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861743"/>
                        <a:ext cx="26511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469350"/>
              </p:ext>
            </p:extLst>
          </p:nvPr>
        </p:nvGraphicFramePr>
        <p:xfrm>
          <a:off x="3009454" y="2471093"/>
          <a:ext cx="2554287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" name="Equation" r:id="rId12" imgW="1333500" imgH="215900" progId="Equation.DSMT4">
                  <p:embed/>
                </p:oleObj>
              </mc:Choice>
              <mc:Fallback>
                <p:oleObj name="Equation" r:id="rId12" imgW="1333500" imgH="215900" progId="Equation.DSMT4">
                  <p:embed/>
                  <p:pic>
                    <p:nvPicPr>
                      <p:cNvPr id="0" name="Picture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454" y="2471093"/>
                        <a:ext cx="2554287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3170599"/>
              </p:ext>
            </p:extLst>
          </p:nvPr>
        </p:nvGraphicFramePr>
        <p:xfrm>
          <a:off x="3104704" y="2939405"/>
          <a:ext cx="23590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" name="Equation" r:id="rId14" imgW="1231366" imgH="495085" progId="Equation.DSMT4">
                  <p:embed/>
                </p:oleObj>
              </mc:Choice>
              <mc:Fallback>
                <p:oleObj name="Equation" r:id="rId14" imgW="1231366" imgH="495085" progId="Equation.DSMT4">
                  <p:embed/>
                  <p:pic>
                    <p:nvPicPr>
                      <p:cNvPr id="0" name="Picture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4704" y="2939405"/>
                        <a:ext cx="2359025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155781"/>
              </p:ext>
            </p:extLst>
          </p:nvPr>
        </p:nvGraphicFramePr>
        <p:xfrm>
          <a:off x="6474966" y="2602855"/>
          <a:ext cx="1982788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" name="Equation" r:id="rId16" imgW="939800" imgH="228600" progId="Equation.DSMT4">
                  <p:embed/>
                </p:oleObj>
              </mc:Choice>
              <mc:Fallback>
                <p:oleObj name="Equation" r:id="rId16" imgW="939800" imgH="228600" progId="Equation.DSMT4">
                  <p:embed/>
                  <p:pic>
                    <p:nvPicPr>
                      <p:cNvPr id="0" name="Picture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4966" y="2602855"/>
                        <a:ext cx="1982788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ight Arrow 31"/>
          <p:cNvSpPr/>
          <p:nvPr/>
        </p:nvSpPr>
        <p:spPr>
          <a:xfrm>
            <a:off x="5633591" y="2953693"/>
            <a:ext cx="722313" cy="4095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3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304456"/>
              </p:ext>
            </p:extLst>
          </p:nvPr>
        </p:nvGraphicFramePr>
        <p:xfrm>
          <a:off x="6557516" y="3260080"/>
          <a:ext cx="1995488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" name="Equation" r:id="rId18" imgW="1041400" imgH="457200" progId="Equation.DSMT4">
                  <p:embed/>
                </p:oleObj>
              </mc:Choice>
              <mc:Fallback>
                <p:oleObj name="Equation" r:id="rId18" imgW="1041400" imgH="457200" progId="Equation.DSMT4">
                  <p:embed/>
                  <p:pic>
                    <p:nvPicPr>
                      <p:cNvPr id="0" name="Picture 1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7516" y="3260080"/>
                        <a:ext cx="1995488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20"/>
          <p:cNvSpPr/>
          <p:nvPr/>
        </p:nvSpPr>
        <p:spPr>
          <a:xfrm>
            <a:off x="1008857" y="4653136"/>
            <a:ext cx="1258887" cy="1260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22" name="Straight Connector 21"/>
          <p:cNvCxnSpPr/>
          <p:nvPr/>
        </p:nvCxnSpPr>
        <p:spPr>
          <a:xfrm>
            <a:off x="564282" y="5877272"/>
            <a:ext cx="2351534" cy="13637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596306" y="5888211"/>
            <a:ext cx="52387" cy="460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24" name="Straight Connector 23"/>
          <p:cNvCxnSpPr>
            <a:stCxn id="23" idx="0"/>
            <a:endCxn id="25" idx="4"/>
          </p:cNvCxnSpPr>
          <p:nvPr/>
        </p:nvCxnSpPr>
        <p:spPr>
          <a:xfrm flipV="1">
            <a:off x="1622500" y="5326236"/>
            <a:ext cx="41175" cy="561975"/>
          </a:xfrm>
          <a:prstGeom prst="line">
            <a:avLst/>
          </a:prstGeom>
          <a:ln w="25400">
            <a:solidFill>
              <a:srgbClr val="0070C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638275" y="5280198"/>
            <a:ext cx="50800" cy="460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26" name="Straight Connector 25"/>
          <p:cNvCxnSpPr>
            <a:stCxn id="31" idx="3"/>
          </p:cNvCxnSpPr>
          <p:nvPr/>
        </p:nvCxnSpPr>
        <p:spPr>
          <a:xfrm flipV="1">
            <a:off x="588640" y="5340545"/>
            <a:ext cx="1071866" cy="53637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8" idx="2"/>
          </p:cNvCxnSpPr>
          <p:nvPr/>
        </p:nvCxnSpPr>
        <p:spPr>
          <a:xfrm>
            <a:off x="1643831" y="5323061"/>
            <a:ext cx="1262054" cy="69066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716267"/>
              </p:ext>
            </p:extLst>
          </p:nvPr>
        </p:nvGraphicFramePr>
        <p:xfrm>
          <a:off x="1523975" y="5064298"/>
          <a:ext cx="239713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" name="Equation" r:id="rId20" imgW="164814" imgH="177492" progId="Equation.DSMT4">
                  <p:embed/>
                </p:oleObj>
              </mc:Choice>
              <mc:Fallback>
                <p:oleObj name="Equation" r:id="rId20" imgW="164814" imgH="177492" progId="Equation.DSMT4">
                  <p:embed/>
                  <p:pic>
                    <p:nvPicPr>
                      <p:cNvPr id="0" name="Picture 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75" y="5064298"/>
                        <a:ext cx="239713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828536"/>
              </p:ext>
            </p:extLst>
          </p:nvPr>
        </p:nvGraphicFramePr>
        <p:xfrm>
          <a:off x="1475656" y="5921548"/>
          <a:ext cx="265112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" name="Equation" r:id="rId21" imgW="152268" imgH="164957" progId="Equation.DSMT4">
                  <p:embed/>
                </p:oleObj>
              </mc:Choice>
              <mc:Fallback>
                <p:oleObj name="Equation" r:id="rId21" imgW="152268" imgH="164957" progId="Equation.DSMT4">
                  <p:embed/>
                  <p:pic>
                    <p:nvPicPr>
                      <p:cNvPr id="0" name="Picture 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921548"/>
                        <a:ext cx="265112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036429"/>
              </p:ext>
            </p:extLst>
          </p:nvPr>
        </p:nvGraphicFramePr>
        <p:xfrm>
          <a:off x="323528" y="5733256"/>
          <a:ext cx="2651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" name="Equation" r:id="rId22" imgW="152268" imgH="164957" progId="Equation.DSMT4">
                  <p:embed/>
                </p:oleObj>
              </mc:Choice>
              <mc:Fallback>
                <p:oleObj name="Equation" r:id="rId22" imgW="152268" imgH="164957" progId="Equation.DSMT4">
                  <p:embed/>
                  <p:pic>
                    <p:nvPicPr>
                      <p:cNvPr id="0" name="Picture 1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733256"/>
                        <a:ext cx="26511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049773"/>
              </p:ext>
            </p:extLst>
          </p:nvPr>
        </p:nvGraphicFramePr>
        <p:xfrm>
          <a:off x="2895328" y="5905285"/>
          <a:ext cx="287338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7" name="Equation" r:id="rId23" imgW="164880" imgH="177480" progId="Equation.DSMT4">
                  <p:embed/>
                </p:oleObj>
              </mc:Choice>
              <mc:Fallback>
                <p:oleObj name="Equation" r:id="rId23" imgW="164880" imgH="177480" progId="Equation.DSMT4">
                  <p:embed/>
                  <p:pic>
                    <p:nvPicPr>
                      <p:cNvPr id="0" name="Picture 1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328" y="5905285"/>
                        <a:ext cx="287338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507472" y="4571995"/>
            <a:ext cx="47003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If AC is a tangent line at point “B” then</a:t>
            </a:r>
          </a:p>
          <a:p>
            <a:r>
              <a:rPr lang="en-CA" dirty="0" smtClean="0"/>
              <a:t>Triangle ABO and Triangle OBC are both </a:t>
            </a:r>
          </a:p>
          <a:p>
            <a:r>
              <a:rPr lang="en-CA" dirty="0" smtClean="0"/>
              <a:t>right triangles!!</a:t>
            </a:r>
            <a:endParaRPr lang="en-CA" dirty="0"/>
          </a:p>
        </p:txBody>
      </p:sp>
      <p:sp>
        <p:nvSpPr>
          <p:cNvPr id="44" name="TextBox 43"/>
          <p:cNvSpPr txBox="1"/>
          <p:nvPr/>
        </p:nvSpPr>
        <p:spPr>
          <a:xfrm>
            <a:off x="3523392" y="5597867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Angle OBA and OBC are both 90 degrees</a:t>
            </a:r>
            <a:endParaRPr lang="en-CA" dirty="0"/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31476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" grpId="0" build="p"/>
      <p:bldP spid="4" grpId="0" animBg="1"/>
      <p:bldP spid="12" grpId="0" animBg="1"/>
      <p:bldP spid="32" grpId="0" animBg="1"/>
      <p:bldP spid="21" grpId="0" animBg="1"/>
      <p:bldP spid="25" grpId="0" animBg="1"/>
      <p:bldP spid="3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Content Placeholder 2"/>
          <p:cNvSpPr>
            <a:spLocks noGrp="1"/>
          </p:cNvSpPr>
          <p:nvPr>
            <p:ph sz="quarter" idx="1"/>
          </p:nvPr>
        </p:nvSpPr>
        <p:spPr>
          <a:xfrm>
            <a:off x="334037" y="102764"/>
            <a:ext cx="8373232" cy="1006475"/>
          </a:xfrm>
        </p:spPr>
        <p:txBody>
          <a:bodyPr/>
          <a:lstStyle/>
          <a:p>
            <a:pPr eaLnBrk="1" hangingPunct="1"/>
            <a:r>
              <a:rPr lang="en-CA" dirty="0" smtClean="0"/>
              <a:t>Two tangents from the same exterior point to a circle are equal in length</a:t>
            </a:r>
          </a:p>
          <a:p>
            <a:pPr eaLnBrk="1" hangingPunct="1"/>
            <a:endParaRPr lang="en-CA" dirty="0" smtClean="0"/>
          </a:p>
        </p:txBody>
      </p:sp>
      <p:sp>
        <p:nvSpPr>
          <p:cNvPr id="5" name="Oval 4"/>
          <p:cNvSpPr/>
          <p:nvPr/>
        </p:nvSpPr>
        <p:spPr>
          <a:xfrm>
            <a:off x="477793" y="1275158"/>
            <a:ext cx="1439862" cy="14414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cxnSp>
        <p:nvCxnSpPr>
          <p:cNvPr id="6" name="Straight Connector 5"/>
          <p:cNvCxnSpPr>
            <a:endCxn id="7" idx="6"/>
          </p:cNvCxnSpPr>
          <p:nvPr/>
        </p:nvCxnSpPr>
        <p:spPr>
          <a:xfrm>
            <a:off x="836568" y="1138633"/>
            <a:ext cx="2084387" cy="54927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160418" y="1984771"/>
            <a:ext cx="50800" cy="619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2161336" y="2099865"/>
            <a:ext cx="188913" cy="107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115299" y="1472802"/>
            <a:ext cx="215900" cy="55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313918"/>
              </p:ext>
            </p:extLst>
          </p:nvPr>
        </p:nvGraphicFramePr>
        <p:xfrm>
          <a:off x="1046118" y="1791096"/>
          <a:ext cx="23971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" name="Equation" r:id="rId4" imgW="164814" imgH="177492" progId="Equation.DSMT4">
                  <p:embed/>
                </p:oleObj>
              </mc:Choice>
              <mc:Fallback>
                <p:oleObj name="Equation" r:id="rId4" imgW="164814" imgH="177492" progId="Equation.DSMT4">
                  <p:embed/>
                  <p:pic>
                    <p:nvPicPr>
                      <p:cNvPr id="0" name="Picture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118" y="1791096"/>
                        <a:ext cx="239712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618884"/>
              </p:ext>
            </p:extLst>
          </p:nvPr>
        </p:nvGraphicFramePr>
        <p:xfrm>
          <a:off x="2928893" y="1524396"/>
          <a:ext cx="2873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7" name="Equation" r:id="rId6" imgW="164814" imgH="177492" progId="Equation.DSMT4">
                  <p:embed/>
                </p:oleObj>
              </mc:Choice>
              <mc:Fallback>
                <p:oleObj name="Equation" r:id="rId6" imgW="164814" imgH="177492" progId="Equation.DSMT4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893" y="1524396"/>
                        <a:ext cx="28733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376732"/>
              </p:ext>
            </p:extLst>
          </p:nvPr>
        </p:nvGraphicFramePr>
        <p:xfrm>
          <a:off x="1546180" y="2624533"/>
          <a:ext cx="2651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8" name="Equation" r:id="rId8" imgW="152268" imgH="164957" progId="Equation.DSMT4">
                  <p:embed/>
                </p:oleObj>
              </mc:Choice>
              <mc:Fallback>
                <p:oleObj name="Equation" r:id="rId8" imgW="152268" imgH="164957" progId="Equation.DSMT4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180" y="2624533"/>
                        <a:ext cx="265113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83919"/>
              </p:ext>
            </p:extLst>
          </p:nvPr>
        </p:nvGraphicFramePr>
        <p:xfrm>
          <a:off x="1303293" y="965596"/>
          <a:ext cx="2651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293" y="965596"/>
                        <a:ext cx="26511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TextBox 15"/>
          <p:cNvSpPr txBox="1">
            <a:spLocks noChangeArrowheads="1"/>
          </p:cNvSpPr>
          <p:nvPr/>
        </p:nvSpPr>
        <p:spPr bwMode="auto">
          <a:xfrm>
            <a:off x="2395493" y="2943621"/>
            <a:ext cx="11366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Century Schoolbook" pitchFamily="18" charset="0"/>
              </a:rPr>
              <a:t>Exterior </a:t>
            </a:r>
            <a:br>
              <a:rPr lang="en-CA">
                <a:latin typeface="Century Schoolbook" pitchFamily="18" charset="0"/>
              </a:rPr>
            </a:br>
            <a:r>
              <a:rPr lang="en-CA">
                <a:latin typeface="Century Schoolbook" pitchFamily="18" charset="0"/>
              </a:rPr>
              <a:t>Point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480968" y="1710133"/>
            <a:ext cx="2414587" cy="1677988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68568" y="1664096"/>
            <a:ext cx="52387" cy="460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1346155" y="1267221"/>
            <a:ext cx="50800" cy="460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1584280" y="2567383"/>
            <a:ext cx="50800" cy="460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3" name="Freeform 32"/>
          <p:cNvSpPr/>
          <p:nvPr/>
        </p:nvSpPr>
        <p:spPr>
          <a:xfrm>
            <a:off x="2430418" y="1664096"/>
            <a:ext cx="1836737" cy="1628775"/>
          </a:xfrm>
          <a:custGeom>
            <a:avLst/>
            <a:gdLst>
              <a:gd name="connsiteX0" fmla="*/ 995548 w 1836717"/>
              <a:gd name="connsiteY0" fmla="*/ 1628898 h 1628898"/>
              <a:gd name="connsiteX1" fmla="*/ 1696192 w 1836717"/>
              <a:gd name="connsiteY1" fmla="*/ 1237012 h 1628898"/>
              <a:gd name="connsiteX2" fmla="*/ 152400 w 1836717"/>
              <a:gd name="connsiteY2" fmla="*/ 1023257 h 1628898"/>
              <a:gd name="connsiteX3" fmla="*/ 781792 w 1836717"/>
              <a:gd name="connsiteY3" fmla="*/ 583870 h 1628898"/>
              <a:gd name="connsiteX4" fmla="*/ 484909 w 1836717"/>
              <a:gd name="connsiteY4" fmla="*/ 85106 h 1628898"/>
              <a:gd name="connsiteX5" fmla="*/ 484909 w 1836717"/>
              <a:gd name="connsiteY5" fmla="*/ 73231 h 1628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6717" h="1628898">
                <a:moveTo>
                  <a:pt x="995548" y="1628898"/>
                </a:moveTo>
                <a:cubicBezTo>
                  <a:pt x="1416132" y="1483425"/>
                  <a:pt x="1836717" y="1337952"/>
                  <a:pt x="1696192" y="1237012"/>
                </a:cubicBezTo>
                <a:cubicBezTo>
                  <a:pt x="1555667" y="1136072"/>
                  <a:pt x="304800" y="1132114"/>
                  <a:pt x="152400" y="1023257"/>
                </a:cubicBezTo>
                <a:cubicBezTo>
                  <a:pt x="0" y="914400"/>
                  <a:pt x="726374" y="740228"/>
                  <a:pt x="781792" y="583870"/>
                </a:cubicBezTo>
                <a:cubicBezTo>
                  <a:pt x="837210" y="427512"/>
                  <a:pt x="534390" y="170213"/>
                  <a:pt x="484909" y="85106"/>
                </a:cubicBezTo>
                <a:cubicBezTo>
                  <a:pt x="435429" y="0"/>
                  <a:pt x="460169" y="36615"/>
                  <a:pt x="484909" y="73231"/>
                </a:cubicBezTo>
              </a:path>
            </a:pathLst>
          </a:cu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70" name="TextBox 33"/>
          <p:cNvSpPr txBox="1">
            <a:spLocks noChangeArrowheads="1"/>
          </p:cNvSpPr>
          <p:nvPr/>
        </p:nvSpPr>
        <p:spPr bwMode="auto">
          <a:xfrm>
            <a:off x="3892528" y="1631526"/>
            <a:ext cx="21129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>
                <a:latin typeface="Century Schoolbook" pitchFamily="18" charset="0"/>
              </a:rPr>
              <a:t>Point “C” is the Exterior Point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022703" y="2509414"/>
          <a:ext cx="1854200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" name="Equation" r:id="rId12" imgW="1066800" imgH="508000" progId="Equation.DSMT4">
                  <p:embed/>
                </p:oleObj>
              </mc:Choice>
              <mc:Fallback>
                <p:oleObj name="Equation" r:id="rId12" imgW="1066800" imgH="508000" progId="Equation.DSMT4">
                  <p:embed/>
                  <p:pic>
                    <p:nvPicPr>
                      <p:cNvPr id="0" name="Picture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703" y="2509414"/>
                        <a:ext cx="1854200" cy="884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ight Arrow 35"/>
          <p:cNvSpPr/>
          <p:nvPr/>
        </p:nvSpPr>
        <p:spPr>
          <a:xfrm>
            <a:off x="5921353" y="2168101"/>
            <a:ext cx="723900" cy="4095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6962753" y="2183976"/>
          <a:ext cx="136842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1" name="Equation" r:id="rId14" imgW="787400" imgH="228600" progId="Equation.DSMT4">
                  <p:embed/>
                </p:oleObj>
              </mc:Choice>
              <mc:Fallback>
                <p:oleObj name="Equation" r:id="rId14" imgW="787400" imgH="228600" progId="Equation.DSMT4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2753" y="2183976"/>
                        <a:ext cx="136842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967921"/>
              </p:ext>
            </p:extLst>
          </p:nvPr>
        </p:nvGraphicFramePr>
        <p:xfrm>
          <a:off x="606380" y="908446"/>
          <a:ext cx="287338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2" name="Equation" r:id="rId16" imgW="164885" imgH="164885" progId="Equation.DSMT4">
                  <p:embed/>
                </p:oleObj>
              </mc:Choice>
              <mc:Fallback>
                <p:oleObj name="Equation" r:id="rId16" imgW="164885" imgH="164885" progId="Equation.DSMT4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380" y="908446"/>
                        <a:ext cx="287338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03624"/>
              </p:ext>
            </p:extLst>
          </p:nvPr>
        </p:nvGraphicFramePr>
        <p:xfrm>
          <a:off x="347618" y="3391296"/>
          <a:ext cx="30956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" name="Equation" r:id="rId18" imgW="177492" imgH="164814" progId="Equation.DSMT4">
                  <p:embed/>
                </p:oleObj>
              </mc:Choice>
              <mc:Fallback>
                <p:oleObj name="Equation" r:id="rId18" imgW="177492" imgH="164814" progId="Equation.DSMT4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18" y="3391296"/>
                        <a:ext cx="30956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1404893" y="1291033"/>
            <a:ext cx="1485900" cy="398463"/>
          </a:xfrm>
          <a:prstGeom prst="line">
            <a:avLst/>
          </a:prstGeom>
          <a:ln w="476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7" idx="3"/>
          </p:cNvCxnSpPr>
          <p:nvPr/>
        </p:nvCxnSpPr>
        <p:spPr>
          <a:xfrm flipV="1">
            <a:off x="1595393" y="1703783"/>
            <a:ext cx="1281112" cy="898525"/>
          </a:xfrm>
          <a:prstGeom prst="line">
            <a:avLst/>
          </a:prstGeom>
          <a:ln w="476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0"/>
              </a:rPr>
              <a:t>www.BCMath.ca</a:t>
            </a:r>
            <a:r>
              <a:rPr lang="en-US" sz="1000"/>
              <a:t> 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685396" y="3584979"/>
            <a:ext cx="7071460" cy="2303202"/>
            <a:chOff x="685396" y="3584979"/>
            <a:chExt cx="7071460" cy="2303202"/>
          </a:xfrm>
        </p:grpSpPr>
        <p:sp>
          <p:nvSpPr>
            <p:cNvPr id="30" name="Oval 29"/>
            <p:cNvSpPr/>
            <p:nvPr/>
          </p:nvSpPr>
          <p:spPr>
            <a:xfrm>
              <a:off x="2060811" y="4176215"/>
              <a:ext cx="1188720" cy="11887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" name="Oval 30"/>
            <p:cNvSpPr/>
            <p:nvPr/>
          </p:nvSpPr>
          <p:spPr>
            <a:xfrm>
              <a:off x="5966344" y="4178490"/>
              <a:ext cx="1188720" cy="11887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933619" y="3903260"/>
              <a:ext cx="1905116" cy="1356880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14400" y="5268036"/>
              <a:ext cx="2811439" cy="191069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002925" y="3848669"/>
              <a:ext cx="1780012" cy="1290916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4983706" y="5147481"/>
              <a:ext cx="2686335" cy="407159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 flipV="1">
              <a:off x="6769289" y="3848669"/>
              <a:ext cx="887106" cy="1705972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2530357" y="5446168"/>
            <a:ext cx="265112" cy="242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4" name="Equation" r:id="rId21" imgW="152280" imgH="139680" progId="Equation.DSMT4">
                    <p:embed/>
                  </p:oleObj>
                </mc:Choice>
                <mc:Fallback>
                  <p:oleObj name="Equation" r:id="rId21" imgW="152280" imgH="139680" progId="Equation.DSMT4">
                    <p:embed/>
                    <p:pic>
                      <p:nvPicPr>
                        <p:cNvPr id="0" name="Object 1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0357" y="5446168"/>
                          <a:ext cx="265112" cy="242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" name="Oval 48"/>
            <p:cNvSpPr/>
            <p:nvPr/>
          </p:nvSpPr>
          <p:spPr>
            <a:xfrm>
              <a:off x="2637433" y="5367449"/>
              <a:ext cx="50800" cy="46038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graphicFrame>
          <p:nvGraphicFramePr>
            <p:cNvPr id="51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685396" y="5141105"/>
            <a:ext cx="244475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5" name="Equation" r:id="rId23" imgW="139680" imgH="164880" progId="Equation.DSMT4">
                    <p:embed/>
                  </p:oleObj>
                </mc:Choice>
                <mc:Fallback>
                  <p:oleObj name="Equation" r:id="rId23" imgW="139680" imgH="164880" progId="Equation.DSMT4">
                    <p:embed/>
                    <p:pic>
                      <p:nvPicPr>
                        <p:cNvPr id="0" name="Picture 1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396" y="5141105"/>
                          <a:ext cx="244475" cy="285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Oval 51"/>
            <p:cNvSpPr/>
            <p:nvPr/>
          </p:nvSpPr>
          <p:spPr>
            <a:xfrm>
              <a:off x="892794" y="5246894"/>
              <a:ext cx="50800" cy="46038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graphicFrame>
          <p:nvGraphicFramePr>
            <p:cNvPr id="53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2066476" y="4072650"/>
            <a:ext cx="220662" cy="2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6" name="Equation" r:id="rId25" imgW="126720" imgH="139680" progId="Equation.DSMT4">
                    <p:embed/>
                  </p:oleObj>
                </mc:Choice>
                <mc:Fallback>
                  <p:oleObj name="Equation" r:id="rId25" imgW="126720" imgH="139680" progId="Equation.DSMT4">
                    <p:embed/>
                    <p:pic>
                      <p:nvPicPr>
                        <p:cNvPr id="0" name="Picture 1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6476" y="4072650"/>
                          <a:ext cx="220662" cy="2428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" name="Oval 53"/>
            <p:cNvSpPr/>
            <p:nvPr/>
          </p:nvSpPr>
          <p:spPr>
            <a:xfrm>
              <a:off x="2300788" y="4239234"/>
              <a:ext cx="50800" cy="46038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graphicFrame>
          <p:nvGraphicFramePr>
            <p:cNvPr id="57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7536194" y="5623329"/>
            <a:ext cx="220662" cy="220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7" name="Equation" r:id="rId27" imgW="126720" imgH="126720" progId="Equation.DSMT4">
                    <p:embed/>
                  </p:oleObj>
                </mc:Choice>
                <mc:Fallback>
                  <p:oleObj name="Equation" r:id="rId27" imgW="126720" imgH="126720" progId="Equation.DSMT4">
                    <p:embed/>
                    <p:pic>
                      <p:nvPicPr>
                        <p:cNvPr id="0" name="Picture 1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36194" y="5623329"/>
                          <a:ext cx="220662" cy="2206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" name="Oval 57"/>
            <p:cNvSpPr/>
            <p:nvPr/>
          </p:nvSpPr>
          <p:spPr>
            <a:xfrm>
              <a:off x="7621140" y="5533497"/>
              <a:ext cx="50800" cy="46038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graphicFrame>
          <p:nvGraphicFramePr>
            <p:cNvPr id="59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4877131" y="5205816"/>
            <a:ext cx="220663" cy="242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8" name="Equation" r:id="rId29" imgW="126720" imgH="139680" progId="Equation.DSMT4">
                    <p:embed/>
                  </p:oleObj>
                </mc:Choice>
                <mc:Fallback>
                  <p:oleObj name="Equation" r:id="rId29" imgW="126720" imgH="139680" progId="Equation.DSMT4">
                    <p:embed/>
                    <p:pic>
                      <p:nvPicPr>
                        <p:cNvPr id="0" name="Picture 1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7131" y="5205816"/>
                          <a:ext cx="220663" cy="242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" name="Oval 59"/>
            <p:cNvSpPr/>
            <p:nvPr/>
          </p:nvSpPr>
          <p:spPr>
            <a:xfrm>
              <a:off x="4962102" y="5126339"/>
              <a:ext cx="50800" cy="46038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graphicFrame>
          <p:nvGraphicFramePr>
            <p:cNvPr id="61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6401131" y="5416954"/>
            <a:ext cx="177800" cy="287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9" name="Equation" r:id="rId31" imgW="101520" imgH="164880" progId="Equation.DSMT4">
                    <p:embed/>
                  </p:oleObj>
                </mc:Choice>
                <mc:Fallback>
                  <p:oleObj name="Equation" r:id="rId31" imgW="101520" imgH="164880" progId="Equation.DSMT4">
                    <p:embed/>
                    <p:pic>
                      <p:nvPicPr>
                        <p:cNvPr id="0" name="Picture 1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01131" y="5416954"/>
                          <a:ext cx="177800" cy="2873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" name="Oval 61"/>
            <p:cNvSpPr/>
            <p:nvPr/>
          </p:nvSpPr>
          <p:spPr>
            <a:xfrm>
              <a:off x="6465631" y="5360626"/>
              <a:ext cx="50800" cy="46038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graphicFrame>
          <p:nvGraphicFramePr>
            <p:cNvPr id="63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6682119" y="3584979"/>
            <a:ext cx="222250" cy="2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0" name="Equation" r:id="rId33" imgW="126720" imgH="139680" progId="Equation.DSMT4">
                    <p:embed/>
                  </p:oleObj>
                </mc:Choice>
                <mc:Fallback>
                  <p:oleObj name="Equation" r:id="rId33" imgW="126720" imgH="139680" progId="Equation.DSMT4">
                    <p:embed/>
                    <p:pic>
                      <p:nvPicPr>
                        <p:cNvPr id="0" name="Picture 1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2119" y="3584979"/>
                          <a:ext cx="222250" cy="2428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Oval 63"/>
            <p:cNvSpPr/>
            <p:nvPr/>
          </p:nvSpPr>
          <p:spPr>
            <a:xfrm>
              <a:off x="6754509" y="3834352"/>
              <a:ext cx="50800" cy="46038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graphicFrame>
          <p:nvGraphicFramePr>
            <p:cNvPr id="6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7137731" y="4235854"/>
            <a:ext cx="242888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1" name="Equation" r:id="rId35" imgW="139680" imgH="164880" progId="Equation.DSMT4">
                    <p:embed/>
                  </p:oleObj>
                </mc:Choice>
                <mc:Fallback>
                  <p:oleObj name="Equation" r:id="rId35" imgW="139680" imgH="164880" progId="Equation.DSMT4">
                    <p:embed/>
                    <p:pic>
                      <p:nvPicPr>
                        <p:cNvPr id="0" name="Picture 1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37731" y="4235854"/>
                          <a:ext cx="242888" cy="285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6" name="Oval 65"/>
            <p:cNvSpPr/>
            <p:nvPr/>
          </p:nvSpPr>
          <p:spPr>
            <a:xfrm>
              <a:off x="7070682" y="4478071"/>
              <a:ext cx="50800" cy="46038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graphicFrame>
          <p:nvGraphicFramePr>
            <p:cNvPr id="67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5992340" y="4022253"/>
            <a:ext cx="265112" cy="242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2" name="Equation" r:id="rId37" imgW="152280" imgH="139680" progId="Equation.DSMT4">
                    <p:embed/>
                  </p:oleObj>
                </mc:Choice>
                <mc:Fallback>
                  <p:oleObj name="Equation" r:id="rId37" imgW="152280" imgH="139680" progId="Equation.DSMT4">
                    <p:embed/>
                    <p:pic>
                      <p:nvPicPr>
                        <p:cNvPr id="0" name="Picture 1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92340" y="4022253"/>
                          <a:ext cx="265112" cy="242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" name="Oval 67"/>
            <p:cNvSpPr/>
            <p:nvPr/>
          </p:nvSpPr>
          <p:spPr>
            <a:xfrm>
              <a:off x="6194950" y="4230137"/>
              <a:ext cx="50800" cy="46038"/>
            </a:xfrm>
            <a:prstGeom prst="ellips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graphicFrame>
          <p:nvGraphicFramePr>
            <p:cNvPr id="69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1277180" y="4558116"/>
            <a:ext cx="330200" cy="28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3" name="Equation" r:id="rId39" imgW="190440" imgH="164880" progId="Equation.DSMT4">
                    <p:embed/>
                  </p:oleObj>
                </mc:Choice>
                <mc:Fallback>
                  <p:oleObj name="Equation" r:id="rId39" imgW="190440" imgH="164880" progId="Equation.DSMT4">
                    <p:embed/>
                    <p:pic>
                      <p:nvPicPr>
                        <p:cNvPr id="0" name="Picture 1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7180" y="4558116"/>
                          <a:ext cx="330200" cy="287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1576862" y="5332081"/>
            <a:ext cx="279234" cy="4356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4" name="Equation" r:id="rId41" imgW="114120" imgH="177480" progId="Equation.DSMT4">
                    <p:embed/>
                  </p:oleObj>
                </mc:Choice>
                <mc:Fallback>
                  <p:oleObj name="Equation" r:id="rId41" imgW="114120" imgH="177480" progId="Equation.DSMT4">
                    <p:embed/>
                    <p:pic>
                      <p:nvPicPr>
                        <p:cNvPr id="0" name="Picture 1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6862" y="5332081"/>
                          <a:ext cx="279234" cy="4356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5684268" y="5287181"/>
            <a:ext cx="279234" cy="4356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5" name="Equation" r:id="rId43" imgW="114120" imgH="177480" progId="Equation.DSMT4">
                    <p:embed/>
                  </p:oleObj>
                </mc:Choice>
                <mc:Fallback>
                  <p:oleObj name="Equation" r:id="rId43" imgW="114120" imgH="177480" progId="Equation.DSMT4">
                    <p:embed/>
                    <p:pic>
                      <p:nvPicPr>
                        <p:cNvPr id="0" name="Picture 1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4268" y="5287181"/>
                          <a:ext cx="279234" cy="4356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6898350" y="3850210"/>
            <a:ext cx="279234" cy="4356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6" name="Equation" r:id="rId45" imgW="114120" imgH="177480" progId="Equation.DSMT4">
                    <p:embed/>
                  </p:oleObj>
                </mc:Choice>
                <mc:Fallback>
                  <p:oleObj name="Equation" r:id="rId45" imgW="114120" imgH="177480" progId="Equation.DSMT4">
                    <p:embed/>
                    <p:pic>
                      <p:nvPicPr>
                        <p:cNvPr id="0" name="Picture 1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98350" y="3850210"/>
                          <a:ext cx="279234" cy="4356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7361804" y="4733359"/>
            <a:ext cx="279234" cy="4356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7" name="Equation" r:id="rId46" imgW="114120" imgH="177480" progId="Equation.DSMT4">
                    <p:embed/>
                  </p:oleObj>
                </mc:Choice>
                <mc:Fallback>
                  <p:oleObj name="Equation" r:id="rId46" imgW="114120" imgH="177480" progId="Equation.DSMT4">
                    <p:embed/>
                    <p:pic>
                      <p:nvPicPr>
                        <p:cNvPr id="0" name="Picture 1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61804" y="4733359"/>
                          <a:ext cx="279234" cy="4356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6830704" y="5453206"/>
            <a:ext cx="466725" cy="43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8" name="Equation" r:id="rId47" imgW="190440" imgH="177480" progId="Equation.DSMT4">
                    <p:embed/>
                  </p:oleObj>
                </mc:Choice>
                <mc:Fallback>
                  <p:oleObj name="Equation" r:id="rId47" imgW="190440" imgH="177480" progId="Equation.DSMT4">
                    <p:embed/>
                    <p:pic>
                      <p:nvPicPr>
                        <p:cNvPr id="0" name="Picture 1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30704" y="5453206"/>
                          <a:ext cx="466725" cy="434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6295433" y="3716007"/>
            <a:ext cx="311150" cy="43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9" name="Equation" r:id="rId49" imgW="126720" imgH="177480" progId="Equation.DSMT4">
                    <p:embed/>
                  </p:oleObj>
                </mc:Choice>
                <mc:Fallback>
                  <p:oleObj name="Equation" r:id="rId49" imgW="126720" imgH="177480" progId="Equation.DSMT4">
                    <p:embed/>
                    <p:pic>
                      <p:nvPicPr>
                        <p:cNvPr id="0" name="Picture 1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95433" y="3716007"/>
                          <a:ext cx="311150" cy="434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376732"/>
                </p:ext>
              </p:extLst>
            </p:nvPr>
          </p:nvGraphicFramePr>
          <p:xfrm>
            <a:off x="5231618" y="4369014"/>
            <a:ext cx="466725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0" name="Equation" r:id="rId51" imgW="190440" imgH="164880" progId="Equation.DSMT4">
                    <p:embed/>
                  </p:oleObj>
                </mc:Choice>
                <mc:Fallback>
                  <p:oleObj name="Equation" r:id="rId51" imgW="190440" imgH="164880" progId="Equation.DSMT4">
                    <p:embed/>
                    <p:pic>
                      <p:nvPicPr>
                        <p:cNvPr id="0" name="Picture 1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1618" y="4369014"/>
                          <a:ext cx="466725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8" name="Object 7"/>
          <p:cNvGraphicFramePr>
            <a:graphicFrameLocks noChangeAspect="1"/>
          </p:cNvGraphicFramePr>
          <p:nvPr/>
        </p:nvGraphicFramePr>
        <p:xfrm>
          <a:off x="573230" y="6010346"/>
          <a:ext cx="6413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1" name="Equation" r:id="rId53" imgW="368280" imgH="253800" progId="Equation.DSMT4">
                  <p:embed/>
                </p:oleObj>
              </mc:Choice>
              <mc:Fallback>
                <p:oleObj name="Equation" r:id="rId53" imgW="368280" imgH="253800" progId="Equation.DSMT4">
                  <p:embed/>
                  <p:pic>
                    <p:nvPicPr>
                      <p:cNvPr id="0" name="Object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30" y="6010346"/>
                        <a:ext cx="641350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"/>
          <p:cNvGraphicFramePr>
            <a:graphicFrameLocks noChangeAspect="1"/>
          </p:cNvGraphicFramePr>
          <p:nvPr/>
        </p:nvGraphicFramePr>
        <p:xfrm>
          <a:off x="4032250" y="5688013"/>
          <a:ext cx="5969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2" name="Equation" r:id="rId55" imgW="342720" imgH="253800" progId="Equation.DSMT4">
                  <p:embed/>
                </p:oleObj>
              </mc:Choice>
              <mc:Fallback>
                <p:oleObj name="Equation" r:id="rId55" imgW="342720" imgH="253800" progId="Equation.DSMT4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0" y="5688013"/>
                        <a:ext cx="5969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"/>
          <p:cNvGraphicFramePr>
            <a:graphicFrameLocks noChangeAspect="1"/>
          </p:cNvGraphicFramePr>
          <p:nvPr/>
        </p:nvGraphicFramePr>
        <p:xfrm>
          <a:off x="4104544" y="6268824"/>
          <a:ext cx="5302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3" name="Equation" r:id="rId57" imgW="304560" imgH="228600" progId="Equation.DSMT4">
                  <p:embed/>
                </p:oleObj>
              </mc:Choice>
              <mc:Fallback>
                <p:oleObj name="Equation" r:id="rId57" imgW="304560" imgH="228600" progId="Equation.DSMT4">
                  <p:embed/>
                  <p:pic>
                    <p:nvPicPr>
                      <p:cNvPr id="0" name="Picture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4544" y="6268824"/>
                        <a:ext cx="530225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7"/>
          <p:cNvGraphicFramePr>
            <a:graphicFrameLocks noChangeAspect="1"/>
          </p:cNvGraphicFramePr>
          <p:nvPr/>
        </p:nvGraphicFramePr>
        <p:xfrm>
          <a:off x="5861666" y="5920712"/>
          <a:ext cx="5746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" name="Equation" r:id="rId59" imgW="330120" imgH="253800" progId="Equation.DSMT4">
                  <p:embed/>
                </p:oleObj>
              </mc:Choice>
              <mc:Fallback>
                <p:oleObj name="Equation" r:id="rId59" imgW="330120" imgH="253800" progId="Equation.DSMT4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1666" y="5920712"/>
                        <a:ext cx="574675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7"/>
          <p:cNvGraphicFramePr>
            <a:graphicFrameLocks noChangeAspect="1"/>
          </p:cNvGraphicFramePr>
          <p:nvPr/>
        </p:nvGraphicFramePr>
        <p:xfrm>
          <a:off x="1260049" y="6018562"/>
          <a:ext cx="555104" cy="480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" name="Equation" r:id="rId61" imgW="190440" imgH="164880" progId="Equation.DSMT4">
                  <p:embed/>
                </p:oleObj>
              </mc:Choice>
              <mc:Fallback>
                <p:oleObj name="Equation" r:id="rId61" imgW="190440" imgH="164880" progId="Equation.DSMT4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049" y="6018562"/>
                        <a:ext cx="555104" cy="480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7"/>
          <p:cNvGraphicFramePr>
            <a:graphicFrameLocks noChangeAspect="1"/>
          </p:cNvGraphicFramePr>
          <p:nvPr/>
        </p:nvGraphicFramePr>
        <p:xfrm>
          <a:off x="4601593" y="5645245"/>
          <a:ext cx="36988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" name="Equation" r:id="rId63" imgW="126720" imgH="177480" progId="Equation.DSMT4">
                  <p:embed/>
                </p:oleObj>
              </mc:Choice>
              <mc:Fallback>
                <p:oleObj name="Equation" r:id="rId63" imgW="126720" imgH="177480" progId="Equation.DSMT4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1593" y="5645245"/>
                        <a:ext cx="369887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7"/>
          <p:cNvGraphicFramePr>
            <a:graphicFrameLocks noChangeAspect="1"/>
          </p:cNvGraphicFramePr>
          <p:nvPr/>
        </p:nvGraphicFramePr>
        <p:xfrm>
          <a:off x="4648840" y="6295100"/>
          <a:ext cx="554037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7" name="Equation" r:id="rId65" imgW="190440" imgH="164880" progId="Equation.DSMT4">
                  <p:embed/>
                </p:oleObj>
              </mc:Choice>
              <mc:Fallback>
                <p:oleObj name="Equation" r:id="rId65" imgW="190440" imgH="164880" progId="Equation.DSMT4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840" y="6295100"/>
                        <a:ext cx="554037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7"/>
          <p:cNvGraphicFramePr>
            <a:graphicFrameLocks noChangeAspect="1"/>
          </p:cNvGraphicFramePr>
          <p:nvPr/>
        </p:nvGraphicFramePr>
        <p:xfrm>
          <a:off x="6465627" y="5902349"/>
          <a:ext cx="554038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" name="Equation" r:id="rId67" imgW="190440" imgH="177480" progId="Equation.DSMT4">
                  <p:embed/>
                </p:oleObj>
              </mc:Choice>
              <mc:Fallback>
                <p:oleObj name="Equation" r:id="rId67" imgW="190440" imgH="177480" progId="Equation.DSMT4">
                  <p:embed/>
                  <p:pic>
                    <p:nvPicPr>
                      <p:cNvPr id="0" name="Object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627" y="5902349"/>
                        <a:ext cx="554038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32530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9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9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2064" grpId="0"/>
      <p:bldP spid="7" grpId="0" animBg="1"/>
      <p:bldP spid="26" grpId="0" animBg="1"/>
      <p:bldP spid="27" grpId="0" animBg="1"/>
      <p:bldP spid="33" grpId="0" animBg="1"/>
      <p:bldP spid="2070" grpId="0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Ex: Find the missing values</a:t>
            </a:r>
            <a:endParaRPr lang="en-CA" dirty="0"/>
          </a:p>
        </p:txBody>
      </p:sp>
      <p:graphicFrame>
        <p:nvGraphicFramePr>
          <p:cNvPr id="2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369650"/>
              </p:ext>
            </p:extLst>
          </p:nvPr>
        </p:nvGraphicFramePr>
        <p:xfrm>
          <a:off x="296104" y="1128097"/>
          <a:ext cx="26511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2" name="Equation" r:id="rId4" imgW="152280" imgH="215640" progId="Equation.DSMT4">
                  <p:embed/>
                </p:oleObj>
              </mc:Choice>
              <mc:Fallback>
                <p:oleObj name="Equation" r:id="rId4" imgW="152280" imgH="215640" progId="Equation.DSMT4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104" y="1128097"/>
                        <a:ext cx="265112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33" y="955342"/>
            <a:ext cx="3599483" cy="232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691282"/>
              </p:ext>
            </p:extLst>
          </p:nvPr>
        </p:nvGraphicFramePr>
        <p:xfrm>
          <a:off x="237177" y="3613526"/>
          <a:ext cx="33178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" name="Equation" r:id="rId7" imgW="190440" imgH="215640" progId="Equation.DSMT4">
                  <p:embed/>
                </p:oleObj>
              </mc:Choice>
              <mc:Fallback>
                <p:oleObj name="Equation" r:id="rId7" imgW="190440" imgH="215640" progId="Equation.DSMT4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7" y="3613526"/>
                        <a:ext cx="331788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280634"/>
              </p:ext>
            </p:extLst>
          </p:nvPr>
        </p:nvGraphicFramePr>
        <p:xfrm>
          <a:off x="4598922" y="1523698"/>
          <a:ext cx="3603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" name="Equation" r:id="rId9" imgW="1574117" imgH="165028" progId="Equation.DSMT4">
                  <p:embed/>
                </p:oleObj>
              </mc:Choice>
              <mc:Fallback>
                <p:oleObj name="Equation" r:id="rId9" imgW="1574117" imgH="165028" progId="Equation.DSMT4">
                  <p:embed/>
                  <p:pic>
                    <p:nvPicPr>
                      <p:cNvPr id="0" name="Picture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8922" y="1523698"/>
                        <a:ext cx="360362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271317"/>
              </p:ext>
            </p:extLst>
          </p:nvPr>
        </p:nvGraphicFramePr>
        <p:xfrm>
          <a:off x="4600177" y="2209003"/>
          <a:ext cx="363378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5" name="Equation" r:id="rId11" imgW="1587240" imgH="164880" progId="Equation.DSMT4">
                  <p:embed/>
                </p:oleObj>
              </mc:Choice>
              <mc:Fallback>
                <p:oleObj name="Equation" r:id="rId11" imgW="1587240" imgH="164880" progId="Equation.DSMT4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177" y="2209003"/>
                        <a:ext cx="3633787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346605"/>
              </p:ext>
            </p:extLst>
          </p:nvPr>
        </p:nvGraphicFramePr>
        <p:xfrm>
          <a:off x="4630979" y="2893216"/>
          <a:ext cx="35734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6" name="Equation" r:id="rId13" imgW="1562040" imgH="164880" progId="Equation.DSMT4">
                  <p:embed/>
                </p:oleObj>
              </mc:Choice>
              <mc:Fallback>
                <p:oleObj name="Equation" r:id="rId13" imgW="1562040" imgH="164880" progId="Equation.DSMT4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979" y="2893216"/>
                        <a:ext cx="3573462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395997"/>
              </p:ext>
            </p:extLst>
          </p:nvPr>
        </p:nvGraphicFramePr>
        <p:xfrm>
          <a:off x="4614845" y="4487536"/>
          <a:ext cx="3603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7" name="Equation" r:id="rId15" imgW="1574117" imgH="165028" progId="Equation.DSMT4">
                  <p:embed/>
                </p:oleObj>
              </mc:Choice>
              <mc:Fallback>
                <p:oleObj name="Equation" r:id="rId15" imgW="1574117" imgH="165028" progId="Equation.DSMT4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845" y="4487536"/>
                        <a:ext cx="360362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007797"/>
              </p:ext>
            </p:extLst>
          </p:nvPr>
        </p:nvGraphicFramePr>
        <p:xfrm>
          <a:off x="4616100" y="5172841"/>
          <a:ext cx="363378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8" name="Equation" r:id="rId16" imgW="1587240" imgH="164880" progId="Equation.DSMT4">
                  <p:embed/>
                </p:oleObj>
              </mc:Choice>
              <mc:Fallback>
                <p:oleObj name="Equation" r:id="rId16" imgW="1587240" imgH="164880" progId="Equation.DSMT4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100" y="5172841"/>
                        <a:ext cx="3633787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418139"/>
              </p:ext>
            </p:extLst>
          </p:nvPr>
        </p:nvGraphicFramePr>
        <p:xfrm>
          <a:off x="4646902" y="5857054"/>
          <a:ext cx="35734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9" name="Equation" r:id="rId17" imgW="1562040" imgH="164880" progId="Equation.DSMT4">
                  <p:embed/>
                </p:oleObj>
              </mc:Choice>
              <mc:Fallback>
                <p:oleObj name="Equation" r:id="rId17" imgW="1562040" imgH="164880" progId="Equation.DSMT4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6902" y="5857054"/>
                        <a:ext cx="3573462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89" name="Picture 21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3769006"/>
            <a:ext cx="3862387" cy="272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654485"/>
              </p:ext>
            </p:extLst>
          </p:nvPr>
        </p:nvGraphicFramePr>
        <p:xfrm>
          <a:off x="5312971" y="1492250"/>
          <a:ext cx="4619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0" name="Equation" r:id="rId19" imgW="266400" imgH="177480" progId="Equation.DSMT4">
                  <p:embed/>
                </p:oleObj>
              </mc:Choice>
              <mc:Fallback>
                <p:oleObj name="Equation" r:id="rId19" imgW="266400" imgH="177480" progId="Equation.DSMT4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2971" y="1492250"/>
                        <a:ext cx="461962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508262"/>
              </p:ext>
            </p:extLst>
          </p:nvPr>
        </p:nvGraphicFramePr>
        <p:xfrm>
          <a:off x="6325895" y="1474833"/>
          <a:ext cx="21558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1" name="Equation" r:id="rId21" imgW="1244520" imgH="215640" progId="Equation.DSMT4">
                  <p:embed/>
                </p:oleObj>
              </mc:Choice>
              <mc:Fallback>
                <p:oleObj name="Equation" r:id="rId21" imgW="1244520" imgH="215640" progId="Equation.DSMT4">
                  <p:embed/>
                  <p:pic>
                    <p:nvPicPr>
                      <p:cNvPr id="0" name="Picture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5895" y="1474833"/>
                        <a:ext cx="215582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136290"/>
              </p:ext>
            </p:extLst>
          </p:nvPr>
        </p:nvGraphicFramePr>
        <p:xfrm>
          <a:off x="5328891" y="2190570"/>
          <a:ext cx="4619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2" name="Equation" r:id="rId23" imgW="266400" imgH="177480" progId="Equation.DSMT4">
                  <p:embed/>
                </p:oleObj>
              </mc:Choice>
              <mc:Fallback>
                <p:oleObj name="Equation" r:id="rId23" imgW="266400" imgH="177480" progId="Equation.DSMT4">
                  <p:embed/>
                  <p:pic>
                    <p:nvPicPr>
                      <p:cNvPr id="0" name="Picture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8891" y="2190570"/>
                        <a:ext cx="461962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101956"/>
              </p:ext>
            </p:extLst>
          </p:nvPr>
        </p:nvGraphicFramePr>
        <p:xfrm>
          <a:off x="6473825" y="2205038"/>
          <a:ext cx="189230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3" name="Equation" r:id="rId25" imgW="1091880" imgH="177480" progId="Equation.DSMT4">
                  <p:embed/>
                </p:oleObj>
              </mc:Choice>
              <mc:Fallback>
                <p:oleObj name="Equation" r:id="rId25" imgW="1091880" imgH="177480" progId="Equation.DSMT4">
                  <p:embed/>
                  <p:pic>
                    <p:nvPicPr>
                      <p:cNvPr id="0" name="Picture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3825" y="2205038"/>
                        <a:ext cx="1892300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55215"/>
              </p:ext>
            </p:extLst>
          </p:nvPr>
        </p:nvGraphicFramePr>
        <p:xfrm>
          <a:off x="5410200" y="2874963"/>
          <a:ext cx="3302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" name="Equation" r:id="rId27" imgW="190440" imgH="177480" progId="Equation.DSMT4">
                  <p:embed/>
                </p:oleObj>
              </mc:Choice>
              <mc:Fallback>
                <p:oleObj name="Equation" r:id="rId27" imgW="190440" imgH="177480" progId="Equation.DSMT4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874963"/>
                        <a:ext cx="33020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061274"/>
              </p:ext>
            </p:extLst>
          </p:nvPr>
        </p:nvGraphicFramePr>
        <p:xfrm>
          <a:off x="6337300" y="2843852"/>
          <a:ext cx="21986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" name="Equation" r:id="rId29" imgW="1269720" imgH="215640" progId="Equation.DSMT4">
                  <p:embed/>
                </p:oleObj>
              </mc:Choice>
              <mc:Fallback>
                <p:oleObj name="Equation" r:id="rId29" imgW="1269720" imgH="215640" progId="Equation.DSMT4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300" y="2843852"/>
                        <a:ext cx="2198688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09499"/>
              </p:ext>
            </p:extLst>
          </p:nvPr>
        </p:nvGraphicFramePr>
        <p:xfrm>
          <a:off x="5291138" y="4456113"/>
          <a:ext cx="484187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6" name="Equation" r:id="rId31" imgW="279360" imgH="177480" progId="Equation.DSMT4">
                  <p:embed/>
                </p:oleObj>
              </mc:Choice>
              <mc:Fallback>
                <p:oleObj name="Equation" r:id="rId31" imgW="279360" imgH="177480" progId="Equation.DSMT4">
                  <p:embed/>
                  <p:pic>
                    <p:nvPicPr>
                      <p:cNvPr id="0" name="Picture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456113"/>
                        <a:ext cx="484187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648678"/>
              </p:ext>
            </p:extLst>
          </p:nvPr>
        </p:nvGraphicFramePr>
        <p:xfrm>
          <a:off x="6446838" y="4471988"/>
          <a:ext cx="18923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7" name="Equation" r:id="rId33" imgW="1091880" imgH="177480" progId="Equation.DSMT4">
                  <p:embed/>
                </p:oleObj>
              </mc:Choice>
              <mc:Fallback>
                <p:oleObj name="Equation" r:id="rId33" imgW="1091880" imgH="177480" progId="Equation.DSMT4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6838" y="4471988"/>
                        <a:ext cx="189230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814858"/>
              </p:ext>
            </p:extLst>
          </p:nvPr>
        </p:nvGraphicFramePr>
        <p:xfrm>
          <a:off x="5317515" y="5154458"/>
          <a:ext cx="4619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" name="Equation" r:id="rId35" imgW="266400" imgH="177480" progId="Equation.DSMT4">
                  <p:embed/>
                </p:oleObj>
              </mc:Choice>
              <mc:Fallback>
                <p:oleObj name="Equation" r:id="rId35" imgW="266400" imgH="177480" progId="Equation.DSMT4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7515" y="5154458"/>
                        <a:ext cx="461962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0908"/>
              </p:ext>
            </p:extLst>
          </p:nvPr>
        </p:nvGraphicFramePr>
        <p:xfrm>
          <a:off x="6330439" y="5137041"/>
          <a:ext cx="21558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9" name="Equation" r:id="rId36" imgW="1244520" imgH="215640" progId="Equation.DSMT4">
                  <p:embed/>
                </p:oleObj>
              </mc:Choice>
              <mc:Fallback>
                <p:oleObj name="Equation" r:id="rId36" imgW="1244520" imgH="215640" progId="Equation.DSMT4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0439" y="5137041"/>
                        <a:ext cx="215582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311076"/>
              </p:ext>
            </p:extLst>
          </p:nvPr>
        </p:nvGraphicFramePr>
        <p:xfrm>
          <a:off x="5322888" y="5838825"/>
          <a:ext cx="484187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0" name="Equation" r:id="rId37" imgW="279360" imgH="177480" progId="Equation.DSMT4">
                  <p:embed/>
                </p:oleObj>
              </mc:Choice>
              <mc:Fallback>
                <p:oleObj name="Equation" r:id="rId37" imgW="279360" imgH="177480" progId="Equation.DSMT4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2888" y="5838825"/>
                        <a:ext cx="484187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8609184"/>
              </p:ext>
            </p:extLst>
          </p:nvPr>
        </p:nvGraphicFramePr>
        <p:xfrm>
          <a:off x="6478588" y="5854700"/>
          <a:ext cx="18923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1" name="Equation" r:id="rId39" imgW="1091880" imgH="177480" progId="Equation.DSMT4">
                  <p:embed/>
                </p:oleObj>
              </mc:Choice>
              <mc:Fallback>
                <p:oleObj name="Equation" r:id="rId39" imgW="1091880" imgH="177480" progId="Equation.DSMT4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588" y="5854700"/>
                        <a:ext cx="189230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1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8662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286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Ex: Find the value of the “X”</a:t>
            </a:r>
            <a:endParaRPr lang="en-CA" dirty="0"/>
          </a:p>
        </p:txBody>
      </p:sp>
      <p:sp>
        <p:nvSpPr>
          <p:cNvPr id="3" name="Oval 2"/>
          <p:cNvSpPr/>
          <p:nvPr/>
        </p:nvSpPr>
        <p:spPr>
          <a:xfrm>
            <a:off x="341313" y="1425575"/>
            <a:ext cx="1439862" cy="14414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cxnSp>
        <p:nvCxnSpPr>
          <p:cNvPr id="4" name="Straight Connector 3"/>
          <p:cNvCxnSpPr>
            <a:endCxn id="13" idx="6"/>
          </p:cNvCxnSpPr>
          <p:nvPr/>
        </p:nvCxnSpPr>
        <p:spPr>
          <a:xfrm>
            <a:off x="700088" y="1289050"/>
            <a:ext cx="2084387" cy="54927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1023938" y="2135188"/>
            <a:ext cx="50800" cy="6191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6" name="Straight Connector 5"/>
          <p:cNvCxnSpPr>
            <a:endCxn id="13" idx="0"/>
          </p:cNvCxnSpPr>
          <p:nvPr/>
        </p:nvCxnSpPr>
        <p:spPr>
          <a:xfrm flipV="1">
            <a:off x="1038225" y="1814513"/>
            <a:ext cx="1720850" cy="36671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4" idx="3"/>
          </p:cNvCxnSpPr>
          <p:nvPr/>
        </p:nvCxnSpPr>
        <p:spPr>
          <a:xfrm rot="5400000">
            <a:off x="775494" y="1739106"/>
            <a:ext cx="723900" cy="16033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71538" y="2198688"/>
          <a:ext cx="23971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6" name="Equation" r:id="rId4" imgW="164814" imgH="177492" progId="Equation.DSMT4">
                  <p:embed/>
                </p:oleObj>
              </mc:Choice>
              <mc:Fallback>
                <p:oleObj name="Equation" r:id="rId4" imgW="164814" imgH="177492" progId="Equation.DSMT4">
                  <p:embed/>
                  <p:pic>
                    <p:nvPicPr>
                      <p:cNvPr id="0" name="Picture 4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2198688"/>
                        <a:ext cx="239712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792413" y="1674813"/>
          <a:ext cx="2873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7" name="Equation" r:id="rId6" imgW="164814" imgH="177492" progId="Equation.DSMT4">
                  <p:embed/>
                </p:oleObj>
              </mc:Choice>
              <mc:Fallback>
                <p:oleObj name="Equation" r:id="rId6" imgW="164814" imgH="177492" progId="Equation.DSMT4">
                  <p:embed/>
                  <p:pic>
                    <p:nvPicPr>
                      <p:cNvPr id="0" name="Picture 4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413" y="1674813"/>
                        <a:ext cx="28733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1606550" y="1970088"/>
          <a:ext cx="33178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8" name="Equation" r:id="rId8" imgW="126835" imgH="139518" progId="Equation.DSMT4">
                  <p:embed/>
                </p:oleObj>
              </mc:Choice>
              <mc:Fallback>
                <p:oleObj name="Equation" r:id="rId8" imgW="126835" imgH="139518" progId="Equation.DSMT4">
                  <p:embed/>
                  <p:pic>
                    <p:nvPicPr>
                      <p:cNvPr id="0" name="Picture 4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1970088"/>
                        <a:ext cx="331788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166813" y="1116013"/>
          <a:ext cx="2651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9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0" name="Picture 4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1116013"/>
                        <a:ext cx="26511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flipV="1">
            <a:off x="344488" y="1860550"/>
            <a:ext cx="2414587" cy="1677988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732088" y="1814513"/>
            <a:ext cx="52387" cy="460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" name="Oval 13"/>
          <p:cNvSpPr/>
          <p:nvPr/>
        </p:nvSpPr>
        <p:spPr>
          <a:xfrm>
            <a:off x="1209675" y="1417638"/>
            <a:ext cx="50800" cy="460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1447800" y="2717800"/>
            <a:ext cx="50800" cy="460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6" name="Object 8"/>
          <p:cNvGraphicFramePr>
            <a:graphicFrameLocks noChangeAspect="1"/>
          </p:cNvGraphicFramePr>
          <p:nvPr/>
        </p:nvGraphicFramePr>
        <p:xfrm>
          <a:off x="922338" y="1658938"/>
          <a:ext cx="2206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0" name="Equation" r:id="rId12" imgW="126725" imgH="177415" progId="Equation.DSMT4">
                  <p:embed/>
                </p:oleObj>
              </mc:Choice>
              <mc:Fallback>
                <p:oleObj name="Equation" r:id="rId12" imgW="126725" imgH="177415" progId="Equation.DSMT4">
                  <p:embed/>
                  <p:pic>
                    <p:nvPicPr>
                      <p:cNvPr id="0" name="Picture 4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1658938"/>
                        <a:ext cx="220662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/>
        </p:nvGraphicFramePr>
        <p:xfrm>
          <a:off x="1819275" y="1333500"/>
          <a:ext cx="3302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1" name="Equation" r:id="rId14" imgW="190335" imgH="164957" progId="Equation.DSMT4">
                  <p:embed/>
                </p:oleObj>
              </mc:Choice>
              <mc:Fallback>
                <p:oleObj name="Equation" r:id="rId14" imgW="190335" imgH="164957" progId="Equation.DSMT4">
                  <p:embed/>
                  <p:pic>
                    <p:nvPicPr>
                      <p:cNvPr id="0" name="Picture 4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1333500"/>
                        <a:ext cx="3302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7"/>
          <p:cNvGraphicFramePr>
            <a:graphicFrameLocks noChangeAspect="1"/>
          </p:cNvGraphicFramePr>
          <p:nvPr/>
        </p:nvGraphicFramePr>
        <p:xfrm>
          <a:off x="3479800" y="1550988"/>
          <a:ext cx="3603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2" name="Equation" r:id="rId16" imgW="1574117" imgH="165028" progId="Equation.DSMT4">
                  <p:embed/>
                </p:oleObj>
              </mc:Choice>
              <mc:Fallback>
                <p:oleObj name="Equation" r:id="rId16" imgW="1574117" imgH="165028" progId="Equation.DSMT4">
                  <p:embed/>
                  <p:pic>
                    <p:nvPicPr>
                      <p:cNvPr id="0" name="Picture 4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800" y="1550988"/>
                        <a:ext cx="360362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5"/>
          <p:cNvGraphicFramePr>
            <a:graphicFrameLocks noChangeAspect="1"/>
          </p:cNvGraphicFramePr>
          <p:nvPr/>
        </p:nvGraphicFramePr>
        <p:xfrm>
          <a:off x="1366838" y="2814638"/>
          <a:ext cx="2651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3" name="Equation" r:id="rId18" imgW="152268" imgH="164957" progId="Equation.DSMT4">
                  <p:embed/>
                </p:oleObj>
              </mc:Choice>
              <mc:Fallback>
                <p:oleObj name="Equation" r:id="rId18" imgW="152268" imgH="164957" progId="Equation.DSMT4">
                  <p:embed/>
                  <p:pic>
                    <p:nvPicPr>
                      <p:cNvPr id="0" name="Picture 4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814638"/>
                        <a:ext cx="26511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4"/>
          <p:cNvGraphicFramePr>
            <a:graphicFrameLocks noChangeAspect="1"/>
          </p:cNvGraphicFramePr>
          <p:nvPr/>
        </p:nvGraphicFramePr>
        <p:xfrm>
          <a:off x="1979613" y="2301875"/>
          <a:ext cx="33178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4" name="Equation" r:id="rId20" imgW="139579" imgH="164957" progId="Equation.DSMT4">
                  <p:embed/>
                </p:oleObj>
              </mc:Choice>
              <mc:Fallback>
                <p:oleObj name="Equation" r:id="rId20" imgW="139579" imgH="164957" progId="Equation.DSMT4">
                  <p:embed/>
                  <p:pic>
                    <p:nvPicPr>
                      <p:cNvPr id="0" name="Picture 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301875"/>
                        <a:ext cx="331787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7"/>
          <p:cNvGraphicFramePr>
            <a:graphicFrameLocks noChangeAspect="1"/>
          </p:cNvGraphicFramePr>
          <p:nvPr/>
        </p:nvGraphicFramePr>
        <p:xfrm>
          <a:off x="3460750" y="2351088"/>
          <a:ext cx="3632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5" name="Equation" r:id="rId22" imgW="1586811" imgH="165028" progId="Equation.DSMT4">
                  <p:embed/>
                </p:oleObj>
              </mc:Choice>
              <mc:Fallback>
                <p:oleObj name="Equation" r:id="rId22" imgW="1586811" imgH="165028" progId="Equation.DSMT4">
                  <p:embed/>
                  <p:pic>
                    <p:nvPicPr>
                      <p:cNvPr id="0" name="Picture 4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0" y="2351088"/>
                        <a:ext cx="36322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Oval 26"/>
          <p:cNvSpPr/>
          <p:nvPr/>
        </p:nvSpPr>
        <p:spPr>
          <a:xfrm>
            <a:off x="1455738" y="4195763"/>
            <a:ext cx="2159000" cy="2160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cxnSp>
        <p:nvCxnSpPr>
          <p:cNvPr id="28" name="Straight Connector 27"/>
          <p:cNvCxnSpPr>
            <a:endCxn id="37" idx="2"/>
          </p:cNvCxnSpPr>
          <p:nvPr/>
        </p:nvCxnSpPr>
        <p:spPr>
          <a:xfrm rot="10800000" flipV="1">
            <a:off x="330200" y="3971925"/>
            <a:ext cx="2351088" cy="11874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513013" y="5232400"/>
            <a:ext cx="50800" cy="61913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30" name="Straight Connector 29"/>
          <p:cNvCxnSpPr/>
          <p:nvPr/>
        </p:nvCxnSpPr>
        <p:spPr>
          <a:xfrm rot="10800000">
            <a:off x="325438" y="5167313"/>
            <a:ext cx="2165350" cy="13589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38" idx="5"/>
            <a:endCxn id="29" idx="1"/>
          </p:cNvCxnSpPr>
          <p:nvPr/>
        </p:nvCxnSpPr>
        <p:spPr>
          <a:xfrm rot="16200000" flipH="1">
            <a:off x="1841500" y="4562475"/>
            <a:ext cx="904875" cy="45402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1346200" y="4989513"/>
          <a:ext cx="2762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" name="Equation" r:id="rId24" imgW="190335" imgH="177646" progId="Equation.DSMT4">
                  <p:embed/>
                </p:oleObj>
              </mc:Choice>
              <mc:Fallback>
                <p:oleObj name="Equation" r:id="rId24" imgW="190335" imgH="177646" progId="Equation.DSMT4">
                  <p:embed/>
                  <p:pic>
                    <p:nvPicPr>
                      <p:cNvPr id="0" name="Picture 4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200" y="4989513"/>
                        <a:ext cx="2762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4"/>
          <p:cNvGraphicFramePr>
            <a:graphicFrameLocks noChangeAspect="1"/>
          </p:cNvGraphicFramePr>
          <p:nvPr/>
        </p:nvGraphicFramePr>
        <p:xfrm>
          <a:off x="2674938" y="5124450"/>
          <a:ext cx="360362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7" name="Equation" r:id="rId26" imgW="330057" imgH="215806" progId="Equation.DSMT4">
                  <p:embed/>
                </p:oleObj>
              </mc:Choice>
              <mc:Fallback>
                <p:oleObj name="Equation" r:id="rId26" imgW="330057" imgH="215806" progId="Equation.DSMT4">
                  <p:embed/>
                  <p:pic>
                    <p:nvPicPr>
                      <p:cNvPr id="0" name="Picture 4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38" y="5124450"/>
                        <a:ext cx="360362" cy="255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5"/>
          <p:cNvGraphicFramePr>
            <a:graphicFrameLocks noChangeAspect="1"/>
          </p:cNvGraphicFramePr>
          <p:nvPr/>
        </p:nvGraphicFramePr>
        <p:xfrm>
          <a:off x="96838" y="4991100"/>
          <a:ext cx="265112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8" name="Equation" r:id="rId28" imgW="152268" imgH="164957" progId="Equation.DSMT4">
                  <p:embed/>
                </p:oleObj>
              </mc:Choice>
              <mc:Fallback>
                <p:oleObj name="Equation" r:id="rId28" imgW="152268" imgH="164957" progId="Equation.DSMT4">
                  <p:embed/>
                  <p:pic>
                    <p:nvPicPr>
                      <p:cNvPr id="0" name="Picture 4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8" y="4991100"/>
                        <a:ext cx="265112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Oval 36"/>
          <p:cNvSpPr/>
          <p:nvPr/>
        </p:nvSpPr>
        <p:spPr>
          <a:xfrm>
            <a:off x="330200" y="5137150"/>
            <a:ext cx="52388" cy="460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8" name="Oval 37"/>
          <p:cNvSpPr/>
          <p:nvPr/>
        </p:nvSpPr>
        <p:spPr>
          <a:xfrm>
            <a:off x="2024063" y="4297363"/>
            <a:ext cx="50800" cy="460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9" name="Oval 38"/>
          <p:cNvSpPr/>
          <p:nvPr/>
        </p:nvSpPr>
        <p:spPr>
          <a:xfrm>
            <a:off x="1931988" y="6149975"/>
            <a:ext cx="50800" cy="4603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0" name="Object 8"/>
          <p:cNvGraphicFramePr>
            <a:graphicFrameLocks noChangeAspect="1"/>
          </p:cNvGraphicFramePr>
          <p:nvPr/>
        </p:nvGraphicFramePr>
        <p:xfrm>
          <a:off x="539750" y="5021263"/>
          <a:ext cx="174625" cy="19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9" name="Equation" r:id="rId29" imgW="126835" imgH="139518" progId="Equation.DSMT4">
                  <p:embed/>
                </p:oleObj>
              </mc:Choice>
              <mc:Fallback>
                <p:oleObj name="Equation" r:id="rId29" imgW="126835" imgH="139518" progId="Equation.DSMT4">
                  <p:embed/>
                  <p:pic>
                    <p:nvPicPr>
                      <p:cNvPr id="0" name="Picture 4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021263"/>
                        <a:ext cx="174625" cy="192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9"/>
          <p:cNvGraphicFramePr>
            <a:graphicFrameLocks noChangeAspect="1"/>
          </p:cNvGraphicFramePr>
          <p:nvPr/>
        </p:nvGraphicFramePr>
        <p:xfrm>
          <a:off x="1814513" y="4043363"/>
          <a:ext cx="287337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0" name="Equation" r:id="rId31" imgW="164814" imgH="177492" progId="Equation.DSMT4">
                  <p:embed/>
                </p:oleObj>
              </mc:Choice>
              <mc:Fallback>
                <p:oleObj name="Equation" r:id="rId31" imgW="164814" imgH="177492" progId="Equation.DSMT4">
                  <p:embed/>
                  <p:pic>
                    <p:nvPicPr>
                      <p:cNvPr id="0" name="Picture 4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4043363"/>
                        <a:ext cx="287337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5"/>
          <p:cNvGraphicFramePr>
            <a:graphicFrameLocks noChangeAspect="1"/>
          </p:cNvGraphicFramePr>
          <p:nvPr/>
        </p:nvGraphicFramePr>
        <p:xfrm>
          <a:off x="1751013" y="6149975"/>
          <a:ext cx="265112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" name="Equation" r:id="rId33" imgW="152268" imgH="164957" progId="Equation.DSMT4">
                  <p:embed/>
                </p:oleObj>
              </mc:Choice>
              <mc:Fallback>
                <p:oleObj name="Equation" r:id="rId33" imgW="152268" imgH="164957" progId="Equation.DSMT4">
                  <p:embed/>
                  <p:pic>
                    <p:nvPicPr>
                      <p:cNvPr id="0" name="Picture 4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013" y="6149975"/>
                        <a:ext cx="265112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"/>
          <p:cNvGraphicFramePr>
            <a:graphicFrameLocks noChangeAspect="1"/>
          </p:cNvGraphicFramePr>
          <p:nvPr/>
        </p:nvGraphicFramePr>
        <p:xfrm>
          <a:off x="860425" y="5651500"/>
          <a:ext cx="24447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2" name="Equation" r:id="rId34" imgW="139579" imgH="164957" progId="Equation.DSMT4">
                  <p:embed/>
                </p:oleObj>
              </mc:Choice>
              <mc:Fallback>
                <p:oleObj name="Equation" r:id="rId34" imgW="139579" imgH="164957" progId="Equation.DSMT4">
                  <p:embed/>
                  <p:pic>
                    <p:nvPicPr>
                      <p:cNvPr id="0" name="Picture 4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5651500"/>
                        <a:ext cx="244475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Straight Connector 50"/>
          <p:cNvCxnSpPr>
            <a:stCxn id="29" idx="3"/>
            <a:endCxn id="39" idx="0"/>
          </p:cNvCxnSpPr>
          <p:nvPr/>
        </p:nvCxnSpPr>
        <p:spPr>
          <a:xfrm rot="5400000">
            <a:off x="1807369" y="5436394"/>
            <a:ext cx="863600" cy="56356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9" idx="2"/>
            <a:endCxn id="37" idx="6"/>
          </p:cNvCxnSpPr>
          <p:nvPr/>
        </p:nvCxnSpPr>
        <p:spPr>
          <a:xfrm rot="10800000">
            <a:off x="382588" y="5159375"/>
            <a:ext cx="2130425" cy="10477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Arc 65"/>
          <p:cNvSpPr/>
          <p:nvPr/>
        </p:nvSpPr>
        <p:spPr>
          <a:xfrm>
            <a:off x="2408238" y="5124450"/>
            <a:ext cx="269875" cy="269875"/>
          </a:xfrm>
          <a:prstGeom prst="arc">
            <a:avLst>
              <a:gd name="adj1" fmla="val 14439659"/>
              <a:gd name="adj2" fmla="val 6753271"/>
            </a:avLst>
          </a:prstGeom>
          <a:ln>
            <a:solidFill>
              <a:srgbClr val="FF0000"/>
            </a:solidFill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2309" name="Object 2"/>
          <p:cNvGraphicFramePr>
            <a:graphicFrameLocks noChangeAspect="1"/>
          </p:cNvGraphicFramePr>
          <p:nvPr/>
        </p:nvGraphicFramePr>
        <p:xfrm>
          <a:off x="2303463" y="4625975"/>
          <a:ext cx="18415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" name="Equation" r:id="rId35" imgW="126725" imgH="177415" progId="Equation.DSMT4">
                  <p:embed/>
                </p:oleObj>
              </mc:Choice>
              <mc:Fallback>
                <p:oleObj name="Equation" r:id="rId35" imgW="126725" imgH="177415" progId="Equation.DSMT4">
                  <p:embed/>
                  <p:pic>
                    <p:nvPicPr>
                      <p:cNvPr id="0" name="Picture 4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463" y="4625975"/>
                        <a:ext cx="18415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" name="Object 7"/>
          <p:cNvGraphicFramePr>
            <a:graphicFrameLocks noChangeAspect="1"/>
          </p:cNvGraphicFramePr>
          <p:nvPr/>
        </p:nvGraphicFramePr>
        <p:xfrm>
          <a:off x="3981450" y="4700588"/>
          <a:ext cx="3603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4" name="Equation" r:id="rId37" imgW="1574117" imgH="165028" progId="Equation.DSMT4">
                  <p:embed/>
                </p:oleObj>
              </mc:Choice>
              <mc:Fallback>
                <p:oleObj name="Equation" r:id="rId37" imgW="1574117" imgH="165028" progId="Equation.DSMT4">
                  <p:embed/>
                  <p:pic>
                    <p:nvPicPr>
                      <p:cNvPr id="0" name="Picture 4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450" y="4700588"/>
                        <a:ext cx="360362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3" name="Object 7"/>
          <p:cNvGraphicFramePr>
            <a:graphicFrameLocks noChangeAspect="1"/>
          </p:cNvGraphicFramePr>
          <p:nvPr/>
        </p:nvGraphicFramePr>
        <p:xfrm>
          <a:off x="3962400" y="5500688"/>
          <a:ext cx="3632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5" name="Equation" r:id="rId38" imgW="1586811" imgH="165028" progId="Equation.DSMT4">
                  <p:embed/>
                </p:oleObj>
              </mc:Choice>
              <mc:Fallback>
                <p:oleObj name="Equation" r:id="rId38" imgW="1586811" imgH="165028" progId="Equation.DSMT4">
                  <p:embed/>
                  <p:pic>
                    <p:nvPicPr>
                      <p:cNvPr id="0" name="Picture 4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500688"/>
                        <a:ext cx="36322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4221163" y="1490663"/>
          <a:ext cx="3302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" name="Equation" r:id="rId39" imgW="190335" imgH="177646" progId="Equation.DSMT4">
                  <p:embed/>
                </p:oleObj>
              </mc:Choice>
              <mc:Fallback>
                <p:oleObj name="Equation" r:id="rId39" imgW="190335" imgH="177646" progId="Equation.DSMT4">
                  <p:embed/>
                  <p:pic>
                    <p:nvPicPr>
                      <p:cNvPr id="0" name="Picture 5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1163" y="1490663"/>
                        <a:ext cx="33020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133398"/>
              </p:ext>
            </p:extLst>
          </p:nvPr>
        </p:nvGraphicFramePr>
        <p:xfrm>
          <a:off x="5181909" y="1458913"/>
          <a:ext cx="219868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7" name="Equation" r:id="rId41" imgW="1269720" imgH="215640" progId="Equation.DSMT4">
                  <p:embed/>
                </p:oleObj>
              </mc:Choice>
              <mc:Fallback>
                <p:oleObj name="Equation" r:id="rId41" imgW="1269720" imgH="215640" progId="Equation.DSMT4">
                  <p:embed/>
                  <p:pic>
                    <p:nvPicPr>
                      <p:cNvPr id="0" name="Picture 5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909" y="1458913"/>
                        <a:ext cx="2198687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4187825" y="2311400"/>
          <a:ext cx="3302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8" name="Equation" r:id="rId43" imgW="190335" imgH="164957" progId="Equation.DSMT4">
                  <p:embed/>
                </p:oleObj>
              </mc:Choice>
              <mc:Fallback>
                <p:oleObj name="Equation" r:id="rId43" imgW="190335" imgH="164957" progId="Equation.DSMT4">
                  <p:embed/>
                  <p:pic>
                    <p:nvPicPr>
                      <p:cNvPr id="0" name="Picture 5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825" y="2311400"/>
                        <a:ext cx="3302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5118100" y="2268538"/>
          <a:ext cx="24653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9" name="Equation" r:id="rId45" imgW="1422400" imgH="215900" progId="Equation.DSMT4">
                  <p:embed/>
                </p:oleObj>
              </mc:Choice>
              <mc:Fallback>
                <p:oleObj name="Equation" r:id="rId45" imgW="1422400" imgH="215900" progId="Equation.DSMT4">
                  <p:embed/>
                  <p:pic>
                    <p:nvPicPr>
                      <p:cNvPr id="0" name="Picture 5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8100" y="2268538"/>
                        <a:ext cx="2465388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4689475" y="4559300"/>
          <a:ext cx="4191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0" name="Equation" r:id="rId47" imgW="241091" imgH="215713" progId="Equation.DSMT4">
                  <p:embed/>
                </p:oleObj>
              </mc:Choice>
              <mc:Fallback>
                <p:oleObj name="Equation" r:id="rId47" imgW="241091" imgH="215713" progId="Equation.DSMT4">
                  <p:embed/>
                  <p:pic>
                    <p:nvPicPr>
                      <p:cNvPr id="0" name="Picture 5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475" y="4559300"/>
                        <a:ext cx="4191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417062"/>
              </p:ext>
            </p:extLst>
          </p:nvPr>
        </p:nvGraphicFramePr>
        <p:xfrm>
          <a:off x="5444065" y="4608513"/>
          <a:ext cx="327818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1" name="Equation" r:id="rId49" imgW="1892160" imgH="215640" progId="Equation.DSMT4">
                  <p:embed/>
                </p:oleObj>
              </mc:Choice>
              <mc:Fallback>
                <p:oleObj name="Equation" r:id="rId49" imgW="1892160" imgH="215640" progId="Equation.DSMT4">
                  <p:embed/>
                  <p:pic>
                    <p:nvPicPr>
                      <p:cNvPr id="0" name="Picture 5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4065" y="4608513"/>
                        <a:ext cx="3278187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9"/>
          <p:cNvGraphicFramePr>
            <a:graphicFrameLocks noChangeAspect="1"/>
          </p:cNvGraphicFramePr>
          <p:nvPr/>
        </p:nvGraphicFramePr>
        <p:xfrm>
          <a:off x="4735513" y="5411788"/>
          <a:ext cx="330200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2" name="Equation" r:id="rId51" imgW="190335" imgH="164957" progId="Equation.DSMT4">
                  <p:embed/>
                </p:oleObj>
              </mc:Choice>
              <mc:Fallback>
                <p:oleObj name="Equation" r:id="rId51" imgW="190335" imgH="164957" progId="Equation.DSMT4">
                  <p:embed/>
                  <p:pic>
                    <p:nvPicPr>
                      <p:cNvPr id="0" name="Picture 5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513" y="5411788"/>
                        <a:ext cx="330200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286911"/>
              </p:ext>
            </p:extLst>
          </p:nvPr>
        </p:nvGraphicFramePr>
        <p:xfrm>
          <a:off x="5632450" y="5429250"/>
          <a:ext cx="22002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3" name="Equation" r:id="rId53" imgW="1269720" imgH="215640" progId="Equation.DSMT4">
                  <p:embed/>
                </p:oleObj>
              </mc:Choice>
              <mc:Fallback>
                <p:oleObj name="Equation" r:id="rId53" imgW="1269720" imgH="215640" progId="Equation.DSMT4">
                  <p:embed/>
                  <p:pic>
                    <p:nvPicPr>
                      <p:cNvPr id="0" name="Picture 5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450" y="5429250"/>
                        <a:ext cx="220027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54901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m9pch81"/>
  <p:tag name="ISPRING_RESOURCE_PATHS_HASH" val="8ce696e9412443ecc57c32ed4796326ae4778a"/>
  <p:tag name="ISPRING_SCORM_PASSING_SCORE" val="100.0000000000"/>
  <p:tag name="ISPRING_RESOURCE_PATHS_HASH_2" val="987bd2f579a8250fb2a8063edf9afb0a6c4a2a2"/>
  <p:tag name="ISPRING_ULTRA_SCORM_COURSE_ID" val="4DA4D61F-3FEC-4B11-9A73-6D6DA925BA93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8.1 Tangents and Circles"/>
  <p:tag name="ISPRING_RESOURCE_PATHS_HASH_PRESENTER" val="467483b9caef9a50fad079f5d32a0899d7dca3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940</TotalTime>
  <Words>381</Words>
  <Application>Microsoft Office PowerPoint</Application>
  <PresentationFormat>On-screen Show (4:3)</PresentationFormat>
  <Paragraphs>65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8.1  Tangents and Circles</vt:lpstr>
      <vt:lpstr>i) Review</vt:lpstr>
      <vt:lpstr>PowerPoint Presentation</vt:lpstr>
      <vt:lpstr>I) What is a Tangent?</vt:lpstr>
      <vt:lpstr>II) Naming tangents</vt:lpstr>
      <vt:lpstr>II) Properties of a Tangent</vt:lpstr>
      <vt:lpstr>PowerPoint Presentation</vt:lpstr>
      <vt:lpstr>Ex: Find the missing values</vt:lpstr>
      <vt:lpstr>Ex: Find the value of the “X”</vt:lpstr>
      <vt:lpstr>Practice: Find the Missing Sides</vt:lpstr>
      <vt:lpstr>Homework: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8.1 Tangents and Circles</dc:title>
  <dc:creator>Danny Young</dc:creator>
  <cp:lastModifiedBy>Danny Young</cp:lastModifiedBy>
  <cp:revision>55</cp:revision>
  <dcterms:created xsi:type="dcterms:W3CDTF">2012-02-17T00:54:13Z</dcterms:created>
  <dcterms:modified xsi:type="dcterms:W3CDTF">2015-03-14T17:39:32Z</dcterms:modified>
</cp:coreProperties>
</file>